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3" r:id="rId2"/>
    <p:sldId id="274" r:id="rId3"/>
    <p:sldId id="272" r:id="rId4"/>
    <p:sldId id="283" r:id="rId5"/>
    <p:sldId id="271" r:id="rId6"/>
    <p:sldId id="275" r:id="rId7"/>
    <p:sldId id="270" r:id="rId8"/>
    <p:sldId id="284" r:id="rId9"/>
    <p:sldId id="269" r:id="rId10"/>
    <p:sldId id="285" r:id="rId11"/>
    <p:sldId id="268" r:id="rId12"/>
    <p:sldId id="286" r:id="rId13"/>
    <p:sldId id="266" r:id="rId14"/>
    <p:sldId id="287" r:id="rId15"/>
    <p:sldId id="262" r:id="rId16"/>
    <p:sldId id="277" r:id="rId17"/>
    <p:sldId id="264" r:id="rId18"/>
    <p:sldId id="278" r:id="rId19"/>
    <p:sldId id="263" r:id="rId20"/>
    <p:sldId id="265" r:id="rId21"/>
    <p:sldId id="261" r:id="rId22"/>
    <p:sldId id="289" r:id="rId23"/>
    <p:sldId id="260" r:id="rId24"/>
    <p:sldId id="282" r:id="rId25"/>
    <p:sldId id="267" r:id="rId26"/>
    <p:sldId id="259" r:id="rId27"/>
    <p:sldId id="290" r:id="rId28"/>
    <p:sldId id="258" r:id="rId29"/>
    <p:sldId id="279" r:id="rId30"/>
    <p:sldId id="291" r:id="rId31"/>
    <p:sldId id="280" r:id="rId32"/>
    <p:sldId id="257" r:id="rId33"/>
    <p:sldId id="292" r:id="rId34"/>
    <p:sldId id="293" r:id="rId35"/>
    <p:sldId id="281" r:id="rId36"/>
    <p:sldId id="256"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A0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5D237A-CDE6-46C3-9997-DDAC29A2D76A}" type="datetimeFigureOut">
              <a:rPr lang="en-US" smtClean="0"/>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4581A4-8E0B-4CDC-99B0-DF4C654EA1CB}" type="slidenum">
              <a:rPr lang="en-US" smtClean="0"/>
              <a:t>‹#›</a:t>
            </a:fld>
            <a:endParaRPr lang="en-US"/>
          </a:p>
        </p:txBody>
      </p:sp>
    </p:spTree>
    <p:extLst>
      <p:ext uri="{BB962C8B-B14F-4D97-AF65-F5344CB8AC3E}">
        <p14:creationId xmlns:p14="http://schemas.microsoft.com/office/powerpoint/2010/main" val="1979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5D237A-CDE6-46C3-9997-DDAC29A2D76A}" type="datetimeFigureOut">
              <a:rPr lang="en-US" smtClean="0"/>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4581A4-8E0B-4CDC-99B0-DF4C654EA1CB}" type="slidenum">
              <a:rPr lang="en-US" smtClean="0"/>
              <a:t>‹#›</a:t>
            </a:fld>
            <a:endParaRPr lang="en-US"/>
          </a:p>
        </p:txBody>
      </p:sp>
    </p:spTree>
    <p:extLst>
      <p:ext uri="{BB962C8B-B14F-4D97-AF65-F5344CB8AC3E}">
        <p14:creationId xmlns:p14="http://schemas.microsoft.com/office/powerpoint/2010/main" val="431183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5D237A-CDE6-46C3-9997-DDAC29A2D76A}" type="datetimeFigureOut">
              <a:rPr lang="en-US" smtClean="0"/>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4581A4-8E0B-4CDC-99B0-DF4C654EA1CB}" type="slidenum">
              <a:rPr lang="en-US" smtClean="0"/>
              <a:t>‹#›</a:t>
            </a:fld>
            <a:endParaRPr lang="en-US"/>
          </a:p>
        </p:txBody>
      </p:sp>
    </p:spTree>
    <p:extLst>
      <p:ext uri="{BB962C8B-B14F-4D97-AF65-F5344CB8AC3E}">
        <p14:creationId xmlns:p14="http://schemas.microsoft.com/office/powerpoint/2010/main" val="256873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5D237A-CDE6-46C3-9997-DDAC29A2D76A}" type="datetimeFigureOut">
              <a:rPr lang="en-US" smtClean="0"/>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4581A4-8E0B-4CDC-99B0-DF4C654EA1CB}" type="slidenum">
              <a:rPr lang="en-US" smtClean="0"/>
              <a:t>‹#›</a:t>
            </a:fld>
            <a:endParaRPr lang="en-US"/>
          </a:p>
        </p:txBody>
      </p:sp>
    </p:spTree>
    <p:extLst>
      <p:ext uri="{BB962C8B-B14F-4D97-AF65-F5344CB8AC3E}">
        <p14:creationId xmlns:p14="http://schemas.microsoft.com/office/powerpoint/2010/main" val="4240576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5D237A-CDE6-46C3-9997-DDAC29A2D76A}" type="datetimeFigureOut">
              <a:rPr lang="en-US" smtClean="0"/>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4581A4-8E0B-4CDC-99B0-DF4C654EA1CB}" type="slidenum">
              <a:rPr lang="en-US" smtClean="0"/>
              <a:t>‹#›</a:t>
            </a:fld>
            <a:endParaRPr lang="en-US"/>
          </a:p>
        </p:txBody>
      </p:sp>
    </p:spTree>
    <p:extLst>
      <p:ext uri="{BB962C8B-B14F-4D97-AF65-F5344CB8AC3E}">
        <p14:creationId xmlns:p14="http://schemas.microsoft.com/office/powerpoint/2010/main" val="2640150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5D237A-CDE6-46C3-9997-DDAC29A2D76A}" type="datetimeFigureOut">
              <a:rPr lang="en-US" smtClean="0"/>
              <a:t>3/31/2017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4581A4-8E0B-4CDC-99B0-DF4C654EA1CB}" type="slidenum">
              <a:rPr lang="en-US" smtClean="0"/>
              <a:t>‹#›</a:t>
            </a:fld>
            <a:endParaRPr lang="en-US"/>
          </a:p>
        </p:txBody>
      </p:sp>
    </p:spTree>
    <p:extLst>
      <p:ext uri="{BB962C8B-B14F-4D97-AF65-F5344CB8AC3E}">
        <p14:creationId xmlns:p14="http://schemas.microsoft.com/office/powerpoint/2010/main" val="2415830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5D237A-CDE6-46C3-9997-DDAC29A2D76A}" type="datetimeFigureOut">
              <a:rPr lang="en-US" smtClean="0"/>
              <a:t>3/31/2017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4581A4-8E0B-4CDC-99B0-DF4C654EA1CB}" type="slidenum">
              <a:rPr lang="en-US" smtClean="0"/>
              <a:t>‹#›</a:t>
            </a:fld>
            <a:endParaRPr lang="en-US"/>
          </a:p>
        </p:txBody>
      </p:sp>
    </p:spTree>
    <p:extLst>
      <p:ext uri="{BB962C8B-B14F-4D97-AF65-F5344CB8AC3E}">
        <p14:creationId xmlns:p14="http://schemas.microsoft.com/office/powerpoint/2010/main" val="1101957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5D237A-CDE6-46C3-9997-DDAC29A2D76A}" type="datetimeFigureOut">
              <a:rPr lang="en-US" smtClean="0"/>
              <a:t>3/31/2017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4581A4-8E0B-4CDC-99B0-DF4C654EA1CB}" type="slidenum">
              <a:rPr lang="en-US" smtClean="0"/>
              <a:t>‹#›</a:t>
            </a:fld>
            <a:endParaRPr lang="en-US"/>
          </a:p>
        </p:txBody>
      </p:sp>
    </p:spTree>
    <p:extLst>
      <p:ext uri="{BB962C8B-B14F-4D97-AF65-F5344CB8AC3E}">
        <p14:creationId xmlns:p14="http://schemas.microsoft.com/office/powerpoint/2010/main" val="1915055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5D237A-CDE6-46C3-9997-DDAC29A2D76A}" type="datetimeFigureOut">
              <a:rPr lang="en-US" smtClean="0"/>
              <a:t>3/31/2017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4581A4-8E0B-4CDC-99B0-DF4C654EA1CB}" type="slidenum">
              <a:rPr lang="en-US" smtClean="0"/>
              <a:t>‹#›</a:t>
            </a:fld>
            <a:endParaRPr lang="en-US"/>
          </a:p>
        </p:txBody>
      </p:sp>
    </p:spTree>
    <p:extLst>
      <p:ext uri="{BB962C8B-B14F-4D97-AF65-F5344CB8AC3E}">
        <p14:creationId xmlns:p14="http://schemas.microsoft.com/office/powerpoint/2010/main" val="3854319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5D237A-CDE6-46C3-9997-DDAC29A2D76A}" type="datetimeFigureOut">
              <a:rPr lang="en-US" smtClean="0"/>
              <a:t>3/31/2017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4581A4-8E0B-4CDC-99B0-DF4C654EA1CB}" type="slidenum">
              <a:rPr lang="en-US" smtClean="0"/>
              <a:t>‹#›</a:t>
            </a:fld>
            <a:endParaRPr lang="en-US"/>
          </a:p>
        </p:txBody>
      </p:sp>
    </p:spTree>
    <p:extLst>
      <p:ext uri="{BB962C8B-B14F-4D97-AF65-F5344CB8AC3E}">
        <p14:creationId xmlns:p14="http://schemas.microsoft.com/office/powerpoint/2010/main" val="1664040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5D237A-CDE6-46C3-9997-DDAC29A2D76A}" type="datetimeFigureOut">
              <a:rPr lang="en-US" smtClean="0"/>
              <a:t>3/31/2017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4581A4-8E0B-4CDC-99B0-DF4C654EA1CB}" type="slidenum">
              <a:rPr lang="en-US" smtClean="0"/>
              <a:t>‹#›</a:t>
            </a:fld>
            <a:endParaRPr lang="en-US"/>
          </a:p>
        </p:txBody>
      </p:sp>
    </p:spTree>
    <p:extLst>
      <p:ext uri="{BB962C8B-B14F-4D97-AF65-F5344CB8AC3E}">
        <p14:creationId xmlns:p14="http://schemas.microsoft.com/office/powerpoint/2010/main" val="441463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5D237A-CDE6-46C3-9997-DDAC29A2D76A}" type="datetimeFigureOut">
              <a:rPr lang="en-US" smtClean="0"/>
              <a:t>3/31/2017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4581A4-8E0B-4CDC-99B0-DF4C654EA1CB}" type="slidenum">
              <a:rPr lang="en-US" smtClean="0"/>
              <a:t>‹#›</a:t>
            </a:fld>
            <a:endParaRPr lang="en-US"/>
          </a:p>
        </p:txBody>
      </p:sp>
    </p:spTree>
    <p:extLst>
      <p:ext uri="{BB962C8B-B14F-4D97-AF65-F5344CB8AC3E}">
        <p14:creationId xmlns:p14="http://schemas.microsoft.com/office/powerpoint/2010/main" val="2456036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a:bodyPr>
          <a:lstStyle/>
          <a:p>
            <a:r>
              <a:rPr lang="en-US" dirty="0" smtClean="0"/>
              <a:t>1. 20150217Mn – Humpback</a:t>
            </a:r>
            <a:endParaRPr lang="en-US" dirty="0"/>
          </a:p>
        </p:txBody>
      </p:sp>
      <p:pic>
        <p:nvPicPr>
          <p:cNvPr id="17410" name="Picture 2" descr="I:\Stranding Network\Large Whale Entanglement Response\2015\20150217 Mn Monterey\2015-2-17_Wade.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714" r="5218"/>
          <a:stretch/>
        </p:blipFill>
        <p:spPr bwMode="auto">
          <a:xfrm>
            <a:off x="0" y="1905000"/>
            <a:ext cx="9107362"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6468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3. </a:t>
            </a:r>
            <a:r>
              <a:rPr lang="en-US" dirty="0" smtClean="0"/>
              <a:t>20150625Mn Recovered Gear </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0" y="1051719"/>
            <a:ext cx="7741708" cy="5806281"/>
          </a:xfrm>
        </p:spPr>
      </p:pic>
      <p:sp>
        <p:nvSpPr>
          <p:cNvPr id="5" name="TextBox 4"/>
          <p:cNvSpPr txBox="1"/>
          <p:nvPr/>
        </p:nvSpPr>
        <p:spPr>
          <a:xfrm>
            <a:off x="6477000" y="3618507"/>
            <a:ext cx="2453746" cy="307777"/>
          </a:xfrm>
          <a:prstGeom prst="rect">
            <a:avLst/>
          </a:prstGeom>
          <a:noFill/>
        </p:spPr>
        <p:txBody>
          <a:bodyPr wrap="square" rtlCol="0">
            <a:spAutoFit/>
          </a:bodyPr>
          <a:lstStyle/>
          <a:p>
            <a:r>
              <a:rPr lang="en-US" sz="1400" dirty="0" smtClean="0"/>
              <a:t>NOAA satellite telemetry buoy</a:t>
            </a:r>
            <a:endParaRPr lang="en-US" sz="1400" dirty="0"/>
          </a:p>
        </p:txBody>
      </p:sp>
      <p:sp>
        <p:nvSpPr>
          <p:cNvPr id="6" name="TextBox 5"/>
          <p:cNvSpPr txBox="1"/>
          <p:nvPr/>
        </p:nvSpPr>
        <p:spPr>
          <a:xfrm>
            <a:off x="5267694" y="6488668"/>
            <a:ext cx="3236014" cy="369332"/>
          </a:xfrm>
          <a:prstGeom prst="rect">
            <a:avLst/>
          </a:prstGeom>
          <a:noFill/>
        </p:spPr>
        <p:txBody>
          <a:bodyPr wrap="none" rtlCol="0">
            <a:spAutoFit/>
          </a:bodyPr>
          <a:lstStyle/>
          <a:p>
            <a:r>
              <a:rPr lang="en-US" dirty="0" smtClean="0"/>
              <a:t>NOAA MMHSRP Permit #: 18786</a:t>
            </a:r>
            <a:endParaRPr lang="en-US" dirty="0"/>
          </a:p>
        </p:txBody>
      </p:sp>
    </p:spTree>
    <p:extLst>
      <p:ext uri="{BB962C8B-B14F-4D97-AF65-F5344CB8AC3E}">
        <p14:creationId xmlns:p14="http://schemas.microsoft.com/office/powerpoint/2010/main" val="1744354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09"/>
            <a:ext cx="8229600" cy="1143000"/>
          </a:xfrm>
        </p:spPr>
        <p:txBody>
          <a:bodyPr/>
          <a:lstStyle/>
          <a:p>
            <a:r>
              <a:rPr lang="en-US" dirty="0" smtClean="0"/>
              <a:t>4. 20150926Mn - Humpback</a:t>
            </a:r>
            <a:endParaRPr lang="en-US" dirty="0"/>
          </a:p>
        </p:txBody>
      </p:sp>
      <p:pic>
        <p:nvPicPr>
          <p:cNvPr id="11266" name="Picture 2" descr="I:\Stranding Network\Large Whale Entanglement Response\2015\20150926 Mn Orange County-20151121 Mn San Diego\20151120 Mn LA County\11.20.15 Entangled Humpback Whale_Copyright Dolphin Safari.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485" t="17295" r="12414"/>
          <a:stretch/>
        </p:blipFill>
        <p:spPr bwMode="auto">
          <a:xfrm>
            <a:off x="41556" y="1302326"/>
            <a:ext cx="9144101" cy="52120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 y="4419600"/>
            <a:ext cx="2209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903223" y="6145074"/>
            <a:ext cx="3236014" cy="369332"/>
          </a:xfrm>
          <a:prstGeom prst="rect">
            <a:avLst/>
          </a:prstGeom>
          <a:noFill/>
        </p:spPr>
        <p:txBody>
          <a:bodyPr wrap="none" rtlCol="0">
            <a:spAutoFit/>
          </a:bodyPr>
          <a:lstStyle/>
          <a:p>
            <a:r>
              <a:rPr lang="en-US" dirty="0" smtClean="0">
                <a:solidFill>
                  <a:schemeClr val="bg1"/>
                </a:solidFill>
              </a:rPr>
              <a:t>NOAA MMHSRP Permit #: 18786</a:t>
            </a:r>
            <a:endParaRPr lang="en-US" dirty="0">
              <a:solidFill>
                <a:schemeClr val="bg1"/>
              </a:solidFill>
            </a:endParaRPr>
          </a:p>
        </p:txBody>
      </p:sp>
    </p:spTree>
    <p:extLst>
      <p:ext uri="{BB962C8B-B14F-4D97-AF65-F5344CB8AC3E}">
        <p14:creationId xmlns:p14="http://schemas.microsoft.com/office/powerpoint/2010/main" val="3817635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a:t>4. 20150926Mn</a:t>
            </a:r>
          </a:p>
        </p:txBody>
      </p:sp>
      <p:pic>
        <p:nvPicPr>
          <p:cNvPr id="10" name="Content Placeholder 9"/>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4837" t="923" r="4837" b="-923"/>
          <a:stretch/>
        </p:blipFill>
        <p:spPr>
          <a:xfrm>
            <a:off x="4398525" y="3352801"/>
            <a:ext cx="4745476" cy="3505200"/>
          </a:xfrm>
        </p:spPr>
      </p:pic>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96722" y="556492"/>
            <a:ext cx="4914844" cy="3863108"/>
          </a:xfrm>
        </p:spPr>
      </p:pic>
      <p:sp>
        <p:nvSpPr>
          <p:cNvPr id="11" name="TextBox 10"/>
          <p:cNvSpPr txBox="1"/>
          <p:nvPr/>
        </p:nvSpPr>
        <p:spPr>
          <a:xfrm>
            <a:off x="5907987" y="6483905"/>
            <a:ext cx="3236014" cy="369332"/>
          </a:xfrm>
          <a:prstGeom prst="rect">
            <a:avLst/>
          </a:prstGeom>
          <a:noFill/>
        </p:spPr>
        <p:txBody>
          <a:bodyPr wrap="none" rtlCol="0">
            <a:spAutoFit/>
          </a:bodyPr>
          <a:lstStyle/>
          <a:p>
            <a:r>
              <a:rPr lang="en-US" dirty="0" smtClean="0">
                <a:solidFill>
                  <a:schemeClr val="bg1"/>
                </a:solidFill>
              </a:rPr>
              <a:t>NOAA MMHSRP Permit #: 18786</a:t>
            </a:r>
            <a:endParaRPr lang="en-US" dirty="0">
              <a:solidFill>
                <a:schemeClr val="bg1"/>
              </a:solidFill>
            </a:endParaRPr>
          </a:p>
        </p:txBody>
      </p:sp>
      <p:sp>
        <p:nvSpPr>
          <p:cNvPr id="14" name="TextBox 13"/>
          <p:cNvSpPr txBox="1"/>
          <p:nvPr/>
        </p:nvSpPr>
        <p:spPr>
          <a:xfrm>
            <a:off x="152847" y="4050268"/>
            <a:ext cx="3236014" cy="369332"/>
          </a:xfrm>
          <a:prstGeom prst="rect">
            <a:avLst/>
          </a:prstGeom>
          <a:noFill/>
        </p:spPr>
        <p:txBody>
          <a:bodyPr wrap="none" rtlCol="0">
            <a:spAutoFit/>
          </a:bodyPr>
          <a:lstStyle/>
          <a:p>
            <a:r>
              <a:rPr lang="en-US" dirty="0" smtClean="0">
                <a:solidFill>
                  <a:schemeClr val="bg1"/>
                </a:solidFill>
              </a:rPr>
              <a:t>NOAA MMHSRP Permit #: 18786</a:t>
            </a:r>
            <a:endParaRPr lang="en-US" dirty="0">
              <a:solidFill>
                <a:schemeClr val="bg1"/>
              </a:solidFill>
            </a:endParaRPr>
          </a:p>
        </p:txBody>
      </p:sp>
      <p:sp>
        <p:nvSpPr>
          <p:cNvPr id="15" name="TextBox 14"/>
          <p:cNvSpPr txBox="1"/>
          <p:nvPr/>
        </p:nvSpPr>
        <p:spPr>
          <a:xfrm>
            <a:off x="5155441" y="838200"/>
            <a:ext cx="3988559"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Originally reported off San Pedro, seen off Redondo Beach, Dana Point, and Point Loma (over 3 months)</a:t>
            </a:r>
          </a:p>
          <a:p>
            <a:pPr marL="285750" indent="-285750">
              <a:buFont typeface="Arial" panose="020B0604020202020204" pitchFamily="34" charset="0"/>
              <a:buChar char="•"/>
            </a:pPr>
            <a:r>
              <a:rPr lang="en-US" dirty="0" smtClean="0"/>
              <a:t>Large green cylindrical buoy, ~3ftx2ft, line wrapped around body, buoy directly on top of head, no trailing line</a:t>
            </a:r>
          </a:p>
          <a:p>
            <a:pPr marL="285750" indent="-285750">
              <a:buFont typeface="Arial" panose="020B0604020202020204" pitchFamily="34" charset="0"/>
              <a:buChar char="•"/>
            </a:pPr>
            <a:r>
              <a:rPr lang="en-US" dirty="0" smtClean="0"/>
              <a:t>Unknown entanglement type</a:t>
            </a:r>
            <a:endParaRPr lang="en-US" dirty="0"/>
          </a:p>
        </p:txBody>
      </p:sp>
    </p:spTree>
    <p:extLst>
      <p:ext uri="{BB962C8B-B14F-4D97-AF65-F5344CB8AC3E}">
        <p14:creationId xmlns:p14="http://schemas.microsoft.com/office/powerpoint/2010/main" val="3902396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20151025Mn - Humpback</a:t>
            </a:r>
            <a:endParaRPr lang="en-US" dirty="0"/>
          </a:p>
        </p:txBody>
      </p:sp>
      <p:pic>
        <p:nvPicPr>
          <p:cNvPr id="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6033" y="1319530"/>
            <a:ext cx="8711507" cy="4852670"/>
          </a:xfrm>
          <a:prstGeom prst="rect">
            <a:avLst/>
          </a:prstGeom>
          <a:noFill/>
          <a:ln>
            <a:noFill/>
          </a:ln>
        </p:spPr>
      </p:pic>
      <p:sp>
        <p:nvSpPr>
          <p:cNvPr id="4" name="TextBox 3"/>
          <p:cNvSpPr txBox="1"/>
          <p:nvPr/>
        </p:nvSpPr>
        <p:spPr>
          <a:xfrm>
            <a:off x="272220" y="5802868"/>
            <a:ext cx="3236014" cy="369332"/>
          </a:xfrm>
          <a:prstGeom prst="rect">
            <a:avLst/>
          </a:prstGeom>
          <a:noFill/>
        </p:spPr>
        <p:txBody>
          <a:bodyPr wrap="none" rtlCol="0">
            <a:spAutoFit/>
          </a:bodyPr>
          <a:lstStyle/>
          <a:p>
            <a:r>
              <a:rPr lang="en-US" dirty="0" smtClean="0">
                <a:solidFill>
                  <a:schemeClr val="bg1"/>
                </a:solidFill>
              </a:rPr>
              <a:t>NOAA MMHSRP Permit #: 18786</a:t>
            </a:r>
            <a:endParaRPr lang="en-US" dirty="0">
              <a:solidFill>
                <a:schemeClr val="bg1"/>
              </a:solidFill>
            </a:endParaRPr>
          </a:p>
        </p:txBody>
      </p:sp>
    </p:spTree>
    <p:extLst>
      <p:ext uri="{BB962C8B-B14F-4D97-AF65-F5344CB8AC3E}">
        <p14:creationId xmlns:p14="http://schemas.microsoft.com/office/powerpoint/2010/main" val="88550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20151025Mn</a:t>
            </a:r>
          </a:p>
        </p:txBody>
      </p:sp>
      <p:sp>
        <p:nvSpPr>
          <p:cNvPr id="3" name="Content Placeholder 2"/>
          <p:cNvSpPr>
            <a:spLocks noGrp="1"/>
          </p:cNvSpPr>
          <p:nvPr>
            <p:ph idx="1"/>
          </p:nvPr>
        </p:nvSpPr>
        <p:spPr/>
        <p:txBody>
          <a:bodyPr>
            <a:normAutofit fontScale="77500" lnSpcReduction="20000"/>
          </a:bodyPr>
          <a:lstStyle/>
          <a:p>
            <a:r>
              <a:rPr lang="en-US" dirty="0" smtClean="0"/>
              <a:t>Fishery: California commercial lobster</a:t>
            </a:r>
          </a:p>
          <a:p>
            <a:r>
              <a:rPr lang="en-US" dirty="0" smtClean="0"/>
              <a:t>Reported off San Diego 10/25</a:t>
            </a:r>
          </a:p>
          <a:p>
            <a:r>
              <a:rPr lang="en-US" dirty="0" smtClean="0"/>
              <a:t>White bullet buoys, back to back, yellow trailing line, lobster trap attached</a:t>
            </a:r>
          </a:p>
          <a:p>
            <a:r>
              <a:rPr lang="en-US" dirty="0"/>
              <a:t>From gear owner: 120 FEET NORTH END OF LA JOLLA BETWEEN RESERVES (CRYSTAL RES, OCEAN BEACH RES), DUE TO CLOSURES THEY ARE FISHING MORE IN THE SAND, GEAR USED LEADS, 120 FEET DEPTH, 175 FEET OF LINE, WHEN MOVING FROM SHALLOW TO DEEP LEADS ABOUT 1/2 WAY DOWN, DOUBLE BULLET FLOAT, TRAILERS OCCASSIONALY, LOTS OF CURRENT THIS YEAR, WEIGHT ON TOP TRAP, 3 CONCRETE </a:t>
            </a:r>
            <a:r>
              <a:rPr lang="en-US" dirty="0" smtClean="0"/>
              <a:t>BRICKS</a:t>
            </a:r>
            <a:r>
              <a:rPr lang="en-US" dirty="0"/>
              <a:t>, 7-10 POUNDS OF LINE, 200 FEET OF LINE HAS 3 LEADS. </a:t>
            </a:r>
          </a:p>
        </p:txBody>
      </p:sp>
    </p:spTree>
    <p:extLst>
      <p:ext uri="{BB962C8B-B14F-4D97-AF65-F5344CB8AC3E}">
        <p14:creationId xmlns:p14="http://schemas.microsoft.com/office/powerpoint/2010/main" val="4193105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6. 20160416Mn - Humpback</a:t>
            </a:r>
            <a:endParaRPr lang="en-US" dirty="0"/>
          </a:p>
        </p:txBody>
      </p:sp>
      <p:pic>
        <p:nvPicPr>
          <p:cNvPr id="6146" name="Picture 2" descr="I:\Stranding Network\Large Whale Entanglement Response\2016\20160416Mn\20160506Mn-R2\20160506-KSpencer-0899.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3181" b="10049"/>
          <a:stretch/>
        </p:blipFill>
        <p:spPr bwMode="auto">
          <a:xfrm>
            <a:off x="76200" y="1219199"/>
            <a:ext cx="9007729" cy="55778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71526" y="6389608"/>
            <a:ext cx="3236014" cy="369332"/>
          </a:xfrm>
          <a:prstGeom prst="rect">
            <a:avLst/>
          </a:prstGeom>
          <a:noFill/>
        </p:spPr>
        <p:txBody>
          <a:bodyPr wrap="none" rtlCol="0">
            <a:spAutoFit/>
          </a:bodyPr>
          <a:lstStyle/>
          <a:p>
            <a:r>
              <a:rPr lang="en-US" dirty="0" smtClean="0">
                <a:solidFill>
                  <a:schemeClr val="bg1"/>
                </a:solidFill>
              </a:rPr>
              <a:t>NOAA MMHSRP Permit #: 18786</a:t>
            </a:r>
            <a:endParaRPr lang="en-US" dirty="0">
              <a:solidFill>
                <a:schemeClr val="bg1"/>
              </a:solidFill>
            </a:endParaRPr>
          </a:p>
        </p:txBody>
      </p:sp>
    </p:spTree>
    <p:extLst>
      <p:ext uri="{BB962C8B-B14F-4D97-AF65-F5344CB8AC3E}">
        <p14:creationId xmlns:p14="http://schemas.microsoft.com/office/powerpoint/2010/main" val="1642381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6. 20160416Mn</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0" y="4686300"/>
            <a:ext cx="3086100" cy="2057400"/>
          </a:xfrm>
          <a:prstGeom prst="rect">
            <a:avLst/>
          </a:prstGeom>
        </p:spPr>
      </p:pic>
      <p:sp>
        <p:nvSpPr>
          <p:cNvPr id="3" name="Content Placeholder 2"/>
          <p:cNvSpPr>
            <a:spLocks noGrp="1"/>
          </p:cNvSpPr>
          <p:nvPr>
            <p:ph idx="1"/>
          </p:nvPr>
        </p:nvSpPr>
        <p:spPr>
          <a:xfrm>
            <a:off x="457200" y="838200"/>
            <a:ext cx="8229600" cy="4876800"/>
          </a:xfrm>
        </p:spPr>
        <p:txBody>
          <a:bodyPr>
            <a:normAutofit lnSpcReduction="10000"/>
          </a:bodyPr>
          <a:lstStyle/>
          <a:p>
            <a:r>
              <a:rPr lang="en-US" dirty="0" smtClean="0"/>
              <a:t>Fishery: California commercial Dungeness crab</a:t>
            </a:r>
          </a:p>
          <a:p>
            <a:r>
              <a:rPr lang="en-US" dirty="0" smtClean="0"/>
              <a:t>From gear owner: Gear set </a:t>
            </a:r>
            <a:r>
              <a:rPr lang="en-US" dirty="0"/>
              <a:t>n</a:t>
            </a:r>
            <a:r>
              <a:rPr lang="en-US" dirty="0" smtClean="0"/>
              <a:t>orth </a:t>
            </a:r>
            <a:r>
              <a:rPr lang="en-US" dirty="0"/>
              <a:t>of Santa Cruz, southern end of gear set </a:t>
            </a:r>
            <a:r>
              <a:rPr lang="en-US" dirty="0" smtClean="0"/>
              <a:t>around </a:t>
            </a:r>
            <a:r>
              <a:rPr lang="en-US" dirty="0"/>
              <a:t>37.15 N, not far from 100 fathom curve; three buoy set up- two trailer buoys; in 68 fathoms fishes 85 fathoms orange line, 5 </a:t>
            </a:r>
            <a:r>
              <a:rPr lang="en-US" dirty="0" err="1"/>
              <a:t>fm</a:t>
            </a:r>
            <a:r>
              <a:rPr lang="en-US" dirty="0"/>
              <a:t> to trailer blue line, 3 </a:t>
            </a:r>
            <a:r>
              <a:rPr lang="en-US" dirty="0" err="1"/>
              <a:t>fm</a:t>
            </a:r>
            <a:r>
              <a:rPr lang="en-US" dirty="0"/>
              <a:t> to trailer blue line</a:t>
            </a:r>
            <a:r>
              <a:rPr lang="en-US" dirty="0" smtClean="0"/>
              <a:t>.</a:t>
            </a:r>
          </a:p>
          <a:p>
            <a:r>
              <a:rPr lang="en-US" dirty="0" err="1" smtClean="0"/>
              <a:t>Resighted</a:t>
            </a:r>
            <a:r>
              <a:rPr lang="en-US" dirty="0" smtClean="0"/>
              <a:t> multiple times between April and June in Monterey area</a:t>
            </a:r>
          </a:p>
          <a:p>
            <a:pPr lvl="1"/>
            <a:r>
              <a:rPr lang="en-US" dirty="0" smtClean="0"/>
              <a:t>Photographed gear free June 4</a:t>
            </a:r>
            <a:endParaRPr lang="en-US" dirty="0"/>
          </a:p>
        </p:txBody>
      </p:sp>
      <p:sp>
        <p:nvSpPr>
          <p:cNvPr id="5" name="TextBox 4"/>
          <p:cNvSpPr txBox="1"/>
          <p:nvPr/>
        </p:nvSpPr>
        <p:spPr>
          <a:xfrm>
            <a:off x="6917108" y="6542901"/>
            <a:ext cx="2226892" cy="276999"/>
          </a:xfrm>
          <a:prstGeom prst="rect">
            <a:avLst/>
          </a:prstGeom>
          <a:noFill/>
        </p:spPr>
        <p:txBody>
          <a:bodyPr wrap="none" rtlCol="0">
            <a:spAutoFit/>
          </a:bodyPr>
          <a:lstStyle/>
          <a:p>
            <a:r>
              <a:rPr lang="en-US" sz="1200" dirty="0" smtClean="0"/>
              <a:t>NOAA MMHSRP Permit #: 18786</a:t>
            </a:r>
            <a:endParaRPr lang="en-US" sz="1200" dirty="0"/>
          </a:p>
        </p:txBody>
      </p:sp>
    </p:spTree>
    <p:extLst>
      <p:ext uri="{BB962C8B-B14F-4D97-AF65-F5344CB8AC3E}">
        <p14:creationId xmlns:p14="http://schemas.microsoft.com/office/powerpoint/2010/main" val="434499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20160416Mn</a:t>
            </a:r>
            <a:endParaRPr lang="en-US" dirty="0"/>
          </a:p>
        </p:txBody>
      </p:sp>
      <p:pic>
        <p:nvPicPr>
          <p:cNvPr id="9218" name="Picture 2" descr="I:\Stranding Network\Large Whale Entanglement Response\2016\20160416Mn\20160506Mn-R2\20160506-KSpencer-0945.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9476" b="9027"/>
          <a:stretch/>
        </p:blipFill>
        <p:spPr bwMode="auto">
          <a:xfrm>
            <a:off x="152395" y="1371600"/>
            <a:ext cx="8922087" cy="48463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38468" y="5848588"/>
            <a:ext cx="3236014" cy="369332"/>
          </a:xfrm>
          <a:prstGeom prst="rect">
            <a:avLst/>
          </a:prstGeom>
          <a:noFill/>
        </p:spPr>
        <p:txBody>
          <a:bodyPr wrap="none" rtlCol="0">
            <a:spAutoFit/>
          </a:bodyPr>
          <a:lstStyle/>
          <a:p>
            <a:r>
              <a:rPr lang="en-US" dirty="0" smtClean="0">
                <a:solidFill>
                  <a:schemeClr val="bg1"/>
                </a:solidFill>
              </a:rPr>
              <a:t>NOAA MMHSRP Permit #: 18786</a:t>
            </a:r>
            <a:endParaRPr lang="en-US" dirty="0">
              <a:solidFill>
                <a:schemeClr val="bg1"/>
              </a:solidFill>
            </a:endParaRPr>
          </a:p>
        </p:txBody>
      </p:sp>
    </p:spTree>
    <p:extLst>
      <p:ext uri="{BB962C8B-B14F-4D97-AF65-F5344CB8AC3E}">
        <p14:creationId xmlns:p14="http://schemas.microsoft.com/office/powerpoint/2010/main" val="4138438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102" y="76200"/>
            <a:ext cx="8229600" cy="1143000"/>
          </a:xfrm>
        </p:spPr>
        <p:txBody>
          <a:bodyPr/>
          <a:lstStyle/>
          <a:p>
            <a:r>
              <a:rPr lang="en-US" dirty="0" smtClean="0"/>
              <a:t>6. 20160416Mn</a:t>
            </a:r>
            <a:endParaRPr lang="en-US" dirty="0"/>
          </a:p>
        </p:txBody>
      </p:sp>
      <p:sp>
        <p:nvSpPr>
          <p:cNvPr id="3" name="Content Placeholder 2"/>
          <p:cNvSpPr>
            <a:spLocks noGrp="1"/>
          </p:cNvSpPr>
          <p:nvPr>
            <p:ph idx="1"/>
          </p:nvPr>
        </p:nvSpPr>
        <p:spPr/>
        <p:txBody>
          <a:bodyPr/>
          <a:lstStyle/>
          <a:p>
            <a:endParaRPr lang="en-US" dirty="0"/>
          </a:p>
        </p:txBody>
      </p:sp>
      <p:pic>
        <p:nvPicPr>
          <p:cNvPr id="2050" name="Picture 2" descr="C:\Users\DAN~1.LAW\AppData\Local\Temp\20160416Mn_20160508-KSpencer-1884.jpg"/>
          <p:cNvPicPr>
            <a:picLocks noChangeAspect="1" noChangeArrowheads="1"/>
          </p:cNvPicPr>
          <p:nvPr/>
        </p:nvPicPr>
        <p:blipFill rotWithShape="1">
          <a:blip r:embed="rId2">
            <a:extLst>
              <a:ext uri="{28A0092B-C50C-407E-A947-70E740481C1C}">
                <a14:useLocalDpi xmlns:a14="http://schemas.microsoft.com/office/drawing/2010/main" val="0"/>
              </a:ext>
            </a:extLst>
          </a:blip>
          <a:srcRect b="13166"/>
          <a:stretch/>
        </p:blipFill>
        <p:spPr bwMode="auto">
          <a:xfrm>
            <a:off x="-4" y="1411362"/>
            <a:ext cx="9163812" cy="53035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71526" y="6389608"/>
            <a:ext cx="3236014" cy="369332"/>
          </a:xfrm>
          <a:prstGeom prst="rect">
            <a:avLst/>
          </a:prstGeom>
          <a:noFill/>
        </p:spPr>
        <p:txBody>
          <a:bodyPr wrap="none" rtlCol="0">
            <a:spAutoFit/>
          </a:bodyPr>
          <a:lstStyle/>
          <a:p>
            <a:r>
              <a:rPr lang="en-US" dirty="0" smtClean="0">
                <a:solidFill>
                  <a:schemeClr val="bg1"/>
                </a:solidFill>
              </a:rPr>
              <a:t>NOAA MMHSRP Permit #: 18786</a:t>
            </a:r>
            <a:endParaRPr lang="en-US" dirty="0">
              <a:solidFill>
                <a:schemeClr val="bg1"/>
              </a:solidFill>
            </a:endParaRPr>
          </a:p>
        </p:txBody>
      </p:sp>
    </p:spTree>
    <p:extLst>
      <p:ext uri="{BB962C8B-B14F-4D97-AF65-F5344CB8AC3E}">
        <p14:creationId xmlns:p14="http://schemas.microsoft.com/office/powerpoint/2010/main" val="1859723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6. 20160416Mn</a:t>
            </a:r>
            <a:endParaRPr lang="en-US" dirty="0"/>
          </a:p>
        </p:txBody>
      </p:sp>
      <p:pic>
        <p:nvPicPr>
          <p:cNvPr id="7170" name="Picture 2" descr="I:\Stranding Network\Large Whale Entanglement Response\2016\20160416Mn\20160508Mn-R3\8May2016_Mn_Entanglement Sketch.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1040" y="1066799"/>
            <a:ext cx="7680960" cy="57607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05400" y="6389608"/>
            <a:ext cx="3236014" cy="369332"/>
          </a:xfrm>
          <a:prstGeom prst="rect">
            <a:avLst/>
          </a:prstGeom>
          <a:noFill/>
        </p:spPr>
        <p:txBody>
          <a:bodyPr wrap="none" rtlCol="0">
            <a:spAutoFit/>
          </a:bodyPr>
          <a:lstStyle/>
          <a:p>
            <a:r>
              <a:rPr lang="en-US" dirty="0" smtClean="0"/>
              <a:t>NOAA MMHSRP Permit #: 18786</a:t>
            </a:r>
            <a:endParaRPr lang="en-US" dirty="0"/>
          </a:p>
        </p:txBody>
      </p:sp>
    </p:spTree>
    <p:extLst>
      <p:ext uri="{BB962C8B-B14F-4D97-AF65-F5344CB8AC3E}">
        <p14:creationId xmlns:p14="http://schemas.microsoft.com/office/powerpoint/2010/main" val="3977796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20150217Mn</a:t>
            </a:r>
            <a:endParaRPr lang="en-US" dirty="0"/>
          </a:p>
        </p:txBody>
      </p:sp>
      <p:sp>
        <p:nvSpPr>
          <p:cNvPr id="3" name="Content Placeholder 2"/>
          <p:cNvSpPr>
            <a:spLocks noGrp="1"/>
          </p:cNvSpPr>
          <p:nvPr>
            <p:ph idx="1"/>
          </p:nvPr>
        </p:nvSpPr>
        <p:spPr>
          <a:xfrm>
            <a:off x="457200" y="1295400"/>
            <a:ext cx="8229600" cy="5181600"/>
          </a:xfrm>
        </p:spPr>
        <p:txBody>
          <a:bodyPr>
            <a:normAutofit fontScale="92500" lnSpcReduction="10000"/>
          </a:bodyPr>
          <a:lstStyle/>
          <a:p>
            <a:r>
              <a:rPr lang="en-US" dirty="0" smtClean="0"/>
              <a:t>Fishery: Recreational Dungeness crab gear </a:t>
            </a:r>
          </a:p>
          <a:p>
            <a:r>
              <a:rPr lang="en-US" dirty="0" smtClean="0"/>
              <a:t>Gear set </a:t>
            </a:r>
            <a:r>
              <a:rPr lang="en-US" dirty="0"/>
              <a:t>on </a:t>
            </a:r>
            <a:r>
              <a:rPr lang="en-US" dirty="0" smtClean="0"/>
              <a:t>2/11</a:t>
            </a:r>
            <a:r>
              <a:rPr lang="en-US" dirty="0"/>
              <a:t>; entanglement occurred sometime between </a:t>
            </a:r>
            <a:r>
              <a:rPr lang="en-US" dirty="0" smtClean="0"/>
              <a:t>2/11-15</a:t>
            </a:r>
            <a:r>
              <a:rPr lang="en-US" baseline="30000" dirty="0" smtClean="0"/>
              <a:t>th</a:t>
            </a:r>
            <a:r>
              <a:rPr lang="en-US" dirty="0" smtClean="0"/>
              <a:t>; entanglement reported 2/17</a:t>
            </a:r>
          </a:p>
          <a:p>
            <a:pPr lvl="1"/>
            <a:r>
              <a:rPr lang="en-US" sz="2200" dirty="0"/>
              <a:t>found while looking for 2/16 humpback entanglement </a:t>
            </a:r>
            <a:r>
              <a:rPr lang="en-US" sz="2200" dirty="0" smtClean="0"/>
              <a:t>report</a:t>
            </a:r>
          </a:p>
          <a:p>
            <a:r>
              <a:rPr lang="en-US" dirty="0" smtClean="0"/>
              <a:t>Report location: Moss Landing</a:t>
            </a:r>
          </a:p>
          <a:p>
            <a:r>
              <a:rPr lang="en-US" dirty="0" smtClean="0"/>
              <a:t>Reported as: 2-3 </a:t>
            </a:r>
            <a:r>
              <a:rPr lang="en-US" dirty="0"/>
              <a:t>orange </a:t>
            </a:r>
            <a:r>
              <a:rPr lang="en-US" dirty="0" smtClean="0"/>
              <a:t>buoys </a:t>
            </a:r>
            <a:r>
              <a:rPr lang="en-US" dirty="0"/>
              <a:t>trailing </a:t>
            </a:r>
            <a:r>
              <a:rPr lang="en-US" dirty="0" smtClean="0"/>
              <a:t>approx. </a:t>
            </a:r>
            <a:r>
              <a:rPr lang="en-US" dirty="0"/>
              <a:t>10 </a:t>
            </a:r>
            <a:r>
              <a:rPr lang="en-US" dirty="0" err="1"/>
              <a:t>ft</a:t>
            </a:r>
            <a:r>
              <a:rPr lang="en-US" dirty="0"/>
              <a:t> behind whale; possible mouth/pec </a:t>
            </a:r>
            <a:r>
              <a:rPr lang="en-US" dirty="0" smtClean="0"/>
              <a:t>entanglement</a:t>
            </a:r>
            <a:endParaRPr lang="en-US" dirty="0"/>
          </a:p>
          <a:p>
            <a:r>
              <a:rPr lang="en-US" dirty="0" smtClean="0"/>
              <a:t>From gear owner: </a:t>
            </a:r>
            <a:r>
              <a:rPr lang="en-US" dirty="0"/>
              <a:t>1 crab pot set on 300 </a:t>
            </a:r>
            <a:r>
              <a:rPr lang="en-US" dirty="0" err="1"/>
              <a:t>ft</a:t>
            </a:r>
            <a:r>
              <a:rPr lang="en-US" dirty="0"/>
              <a:t> of line in 173 </a:t>
            </a:r>
            <a:r>
              <a:rPr lang="en-US" dirty="0" err="1"/>
              <a:t>ft</a:t>
            </a:r>
            <a:r>
              <a:rPr lang="en-US" dirty="0"/>
              <a:t> of </a:t>
            </a:r>
            <a:r>
              <a:rPr lang="en-US" dirty="0" smtClean="0"/>
              <a:t>water in Moss Landing</a:t>
            </a:r>
          </a:p>
          <a:p>
            <a:endParaRPr lang="en-US" dirty="0"/>
          </a:p>
        </p:txBody>
      </p:sp>
    </p:spTree>
    <p:extLst>
      <p:ext uri="{BB962C8B-B14F-4D97-AF65-F5344CB8AC3E}">
        <p14:creationId xmlns:p14="http://schemas.microsoft.com/office/powerpoint/2010/main" val="3777878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lstStyle/>
          <a:p>
            <a:r>
              <a:rPr lang="en-US" dirty="0" smtClean="0"/>
              <a:t>6. 20160416Mn</a:t>
            </a:r>
            <a:endParaRPr lang="en-US" dirty="0"/>
          </a:p>
        </p:txBody>
      </p:sp>
      <p:pic>
        <p:nvPicPr>
          <p:cNvPr id="1024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8"/>
          <a:stretch/>
        </p:blipFill>
        <p:spPr bwMode="auto">
          <a:xfrm>
            <a:off x="587681" y="990600"/>
            <a:ext cx="7794319" cy="5845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62000" y="1066800"/>
            <a:ext cx="3429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160273" y="6466500"/>
            <a:ext cx="3236014" cy="369332"/>
          </a:xfrm>
          <a:prstGeom prst="rect">
            <a:avLst/>
          </a:prstGeom>
          <a:noFill/>
        </p:spPr>
        <p:txBody>
          <a:bodyPr wrap="none" rtlCol="0">
            <a:spAutoFit/>
          </a:bodyPr>
          <a:lstStyle/>
          <a:p>
            <a:r>
              <a:rPr lang="en-US" dirty="0" smtClean="0"/>
              <a:t>NOAA MMHSRP Permit #: 18786</a:t>
            </a:r>
            <a:endParaRPr lang="en-US" dirty="0"/>
          </a:p>
        </p:txBody>
      </p:sp>
    </p:spTree>
    <p:extLst>
      <p:ext uri="{BB962C8B-B14F-4D97-AF65-F5344CB8AC3E}">
        <p14:creationId xmlns:p14="http://schemas.microsoft.com/office/powerpoint/2010/main" val="315376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7. 20160420Mn_3 – Humpback</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1176337"/>
            <a:ext cx="8991600" cy="5562600"/>
          </a:xfrm>
        </p:spPr>
      </p:pic>
      <p:sp>
        <p:nvSpPr>
          <p:cNvPr id="6" name="TextBox 5"/>
          <p:cNvSpPr txBox="1"/>
          <p:nvPr/>
        </p:nvSpPr>
        <p:spPr>
          <a:xfrm>
            <a:off x="5771526" y="6389608"/>
            <a:ext cx="3236014" cy="369332"/>
          </a:xfrm>
          <a:prstGeom prst="rect">
            <a:avLst/>
          </a:prstGeom>
          <a:noFill/>
        </p:spPr>
        <p:txBody>
          <a:bodyPr wrap="none" rtlCol="0">
            <a:spAutoFit/>
          </a:bodyPr>
          <a:lstStyle/>
          <a:p>
            <a:r>
              <a:rPr lang="en-US" dirty="0" smtClean="0">
                <a:solidFill>
                  <a:schemeClr val="bg1"/>
                </a:solidFill>
              </a:rPr>
              <a:t>NOAA MMHSRP Permit #: 18786</a:t>
            </a:r>
            <a:endParaRPr lang="en-US" dirty="0">
              <a:solidFill>
                <a:schemeClr val="bg1"/>
              </a:solidFill>
            </a:endParaRPr>
          </a:p>
        </p:txBody>
      </p:sp>
    </p:spTree>
    <p:extLst>
      <p:ext uri="{BB962C8B-B14F-4D97-AF65-F5344CB8AC3E}">
        <p14:creationId xmlns:p14="http://schemas.microsoft.com/office/powerpoint/2010/main" val="2667136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t>7. 20160420Mn_3</a:t>
            </a:r>
          </a:p>
        </p:txBody>
      </p:sp>
      <p:sp>
        <p:nvSpPr>
          <p:cNvPr id="3" name="Content Placeholder 2"/>
          <p:cNvSpPr>
            <a:spLocks noGrp="1"/>
          </p:cNvSpPr>
          <p:nvPr>
            <p:ph idx="1"/>
          </p:nvPr>
        </p:nvSpPr>
        <p:spPr>
          <a:xfrm>
            <a:off x="457200" y="1371600"/>
            <a:ext cx="8229600" cy="4754563"/>
          </a:xfrm>
        </p:spPr>
        <p:txBody>
          <a:bodyPr>
            <a:normAutofit lnSpcReduction="10000"/>
          </a:bodyPr>
          <a:lstStyle/>
          <a:p>
            <a:r>
              <a:rPr lang="en-US" dirty="0" smtClean="0"/>
              <a:t>Fishery: California commercial Dungeness crab</a:t>
            </a:r>
          </a:p>
          <a:p>
            <a:r>
              <a:rPr lang="en-US" dirty="0" smtClean="0"/>
              <a:t>Reported in Monterey on 4/20</a:t>
            </a:r>
          </a:p>
          <a:p>
            <a:r>
              <a:rPr lang="en-US" dirty="0" smtClean="0"/>
              <a:t>Reported as: tandem </a:t>
            </a:r>
            <a:r>
              <a:rPr lang="en-US" dirty="0"/>
              <a:t>bullet buoys, 2X wrap around body and both pectoral fins, mouth,  tandem orange/pink bullet buoys plus 1 dark orange/red bullet buoy attached to blue/green </a:t>
            </a:r>
            <a:r>
              <a:rPr lang="en-US" dirty="0" smtClean="0"/>
              <a:t>polyline; trailing ~100 feet of line</a:t>
            </a:r>
          </a:p>
          <a:p>
            <a:r>
              <a:rPr lang="en-US" dirty="0" smtClean="0"/>
              <a:t>Gear owner sent diagram of configuration</a:t>
            </a:r>
          </a:p>
          <a:p>
            <a:r>
              <a:rPr lang="en-US" dirty="0" smtClean="0"/>
              <a:t>Fully disentangled by response team</a:t>
            </a:r>
            <a:endParaRPr lang="en-US" dirty="0"/>
          </a:p>
        </p:txBody>
      </p:sp>
    </p:spTree>
    <p:extLst>
      <p:ext uri="{BB962C8B-B14F-4D97-AF65-F5344CB8AC3E}">
        <p14:creationId xmlns:p14="http://schemas.microsoft.com/office/powerpoint/2010/main" val="2109978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2256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122562" y="14287"/>
            <a:ext cx="3429000" cy="1692771"/>
          </a:xfrm>
          <a:prstGeom prst="rect">
            <a:avLst/>
          </a:prstGeom>
          <a:noFill/>
        </p:spPr>
        <p:txBody>
          <a:bodyPr wrap="square" rtlCol="0">
            <a:spAutoFit/>
          </a:bodyPr>
          <a:lstStyle/>
          <a:p>
            <a:r>
              <a:rPr lang="en-US" sz="2800" dirty="0" smtClean="0"/>
              <a:t>7. 20160420Mn_3</a:t>
            </a:r>
          </a:p>
          <a:p>
            <a:r>
              <a:rPr lang="en-US" sz="3600" dirty="0" smtClean="0"/>
              <a:t>Drawing from gear owner</a:t>
            </a:r>
            <a:endParaRPr lang="en-US" sz="3600" dirty="0"/>
          </a:p>
        </p:txBody>
      </p:sp>
      <p:sp>
        <p:nvSpPr>
          <p:cNvPr id="8" name="Rectangle 7"/>
          <p:cNvSpPr/>
          <p:nvPr/>
        </p:nvSpPr>
        <p:spPr>
          <a:xfrm>
            <a:off x="4605810" y="6531530"/>
            <a:ext cx="3236014" cy="369332"/>
          </a:xfrm>
          <a:prstGeom prst="rect">
            <a:avLst/>
          </a:prstGeom>
        </p:spPr>
        <p:txBody>
          <a:bodyPr wrap="none">
            <a:spAutoFit/>
          </a:bodyPr>
          <a:lstStyle/>
          <a:p>
            <a:r>
              <a:rPr lang="en-US" dirty="0"/>
              <a:t>NOAA MMHSRP Permit #: 18786</a:t>
            </a:r>
          </a:p>
        </p:txBody>
      </p:sp>
    </p:spTree>
    <p:extLst>
      <p:ext uri="{BB962C8B-B14F-4D97-AF65-F5344CB8AC3E}">
        <p14:creationId xmlns:p14="http://schemas.microsoft.com/office/powerpoint/2010/main" val="3327309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7. 20160420Mn_3 Recovered Gear</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219"/>
          <a:stretch/>
        </p:blipFill>
        <p:spPr>
          <a:xfrm>
            <a:off x="66676" y="942975"/>
            <a:ext cx="4352924" cy="57912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1905000"/>
            <a:ext cx="4572000" cy="3429000"/>
          </a:xfrm>
          <a:prstGeom prst="rect">
            <a:avLst/>
          </a:prstGeom>
        </p:spPr>
      </p:pic>
      <p:sp>
        <p:nvSpPr>
          <p:cNvPr id="6" name="Rectangle 5"/>
          <p:cNvSpPr/>
          <p:nvPr/>
        </p:nvSpPr>
        <p:spPr>
          <a:xfrm>
            <a:off x="66676" y="6360080"/>
            <a:ext cx="3236014" cy="369332"/>
          </a:xfrm>
          <a:prstGeom prst="rect">
            <a:avLst/>
          </a:prstGeom>
        </p:spPr>
        <p:txBody>
          <a:bodyPr wrap="none">
            <a:spAutoFit/>
          </a:bodyPr>
          <a:lstStyle/>
          <a:p>
            <a:r>
              <a:rPr lang="en-US">
                <a:solidFill>
                  <a:schemeClr val="bg1"/>
                </a:solidFill>
              </a:rPr>
              <a:t>NOAA MMHSRP Permit #: 18786</a:t>
            </a:r>
            <a:endParaRPr lang="en-US" dirty="0">
              <a:solidFill>
                <a:schemeClr val="bg1"/>
              </a:solidFill>
            </a:endParaRPr>
          </a:p>
        </p:txBody>
      </p:sp>
      <p:sp>
        <p:nvSpPr>
          <p:cNvPr id="7" name="Rectangle 6"/>
          <p:cNvSpPr/>
          <p:nvPr/>
        </p:nvSpPr>
        <p:spPr>
          <a:xfrm>
            <a:off x="5888936" y="4964668"/>
            <a:ext cx="3236014" cy="369332"/>
          </a:xfrm>
          <a:prstGeom prst="rect">
            <a:avLst/>
          </a:prstGeom>
        </p:spPr>
        <p:txBody>
          <a:bodyPr wrap="none">
            <a:spAutoFit/>
          </a:bodyPr>
          <a:lstStyle/>
          <a:p>
            <a:r>
              <a:rPr lang="en-US">
                <a:solidFill>
                  <a:schemeClr val="bg1"/>
                </a:solidFill>
              </a:rPr>
              <a:t>NOAA MMHSRP Permit #: 18786</a:t>
            </a:r>
            <a:endParaRPr lang="en-US" dirty="0">
              <a:solidFill>
                <a:schemeClr val="bg1"/>
              </a:solidFill>
            </a:endParaRPr>
          </a:p>
        </p:txBody>
      </p:sp>
      <p:sp>
        <p:nvSpPr>
          <p:cNvPr id="8" name="Rounded Rectangle 7"/>
          <p:cNvSpPr/>
          <p:nvPr/>
        </p:nvSpPr>
        <p:spPr>
          <a:xfrm>
            <a:off x="5181600" y="2819400"/>
            <a:ext cx="457200" cy="152400"/>
          </a:xfrm>
          <a:prstGeom prst="roundRect">
            <a:avLst/>
          </a:prstGeom>
          <a:solidFill>
            <a:srgbClr val="FE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19400" y="1828800"/>
            <a:ext cx="152400" cy="152400"/>
          </a:xfrm>
          <a:prstGeom prst="ellipse">
            <a:avLst/>
          </a:prstGeom>
          <a:solidFill>
            <a:schemeClr val="accent6">
              <a:lumMod val="40000"/>
              <a:lumOff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iley Face 10"/>
          <p:cNvSpPr/>
          <p:nvPr/>
        </p:nvSpPr>
        <p:spPr>
          <a:xfrm>
            <a:off x="2743200" y="1814945"/>
            <a:ext cx="304800" cy="304800"/>
          </a:xfrm>
          <a:prstGeom prst="smileyFace">
            <a:avLst/>
          </a:prstGeom>
          <a:solidFill>
            <a:schemeClr val="accent6">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8962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7. 20160420Mn_3 – happy ending</a:t>
            </a:r>
            <a:endParaRPr lang="en-US" dirty="0"/>
          </a:p>
        </p:txBody>
      </p:sp>
      <p:pic>
        <p:nvPicPr>
          <p:cNvPr id="4" name="Content Placeholder 3" descr="D:\WhaleResponse_2016-04-20 and 4-20\IMG_2212.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9079" y="1143000"/>
            <a:ext cx="8503921" cy="5669280"/>
          </a:xfrm>
          <a:prstGeom prst="rect">
            <a:avLst/>
          </a:prstGeom>
          <a:noFill/>
          <a:ln>
            <a:noFill/>
          </a:ln>
        </p:spPr>
      </p:pic>
      <p:sp>
        <p:nvSpPr>
          <p:cNvPr id="5" name="Rectangle 4"/>
          <p:cNvSpPr/>
          <p:nvPr/>
        </p:nvSpPr>
        <p:spPr>
          <a:xfrm>
            <a:off x="5526986" y="6442948"/>
            <a:ext cx="3236014" cy="369332"/>
          </a:xfrm>
          <a:prstGeom prst="rect">
            <a:avLst/>
          </a:prstGeom>
        </p:spPr>
        <p:txBody>
          <a:bodyPr wrap="none">
            <a:spAutoFit/>
          </a:bodyPr>
          <a:lstStyle/>
          <a:p>
            <a:r>
              <a:rPr lang="en-US">
                <a:solidFill>
                  <a:schemeClr val="bg1"/>
                </a:solidFill>
              </a:rPr>
              <a:t>NOAA MMHSRP Permit #: 18786</a:t>
            </a:r>
            <a:endParaRPr lang="en-US" dirty="0">
              <a:solidFill>
                <a:schemeClr val="bg1"/>
              </a:solidFill>
            </a:endParaRPr>
          </a:p>
        </p:txBody>
      </p:sp>
    </p:spTree>
    <p:extLst>
      <p:ext uri="{BB962C8B-B14F-4D97-AF65-F5344CB8AC3E}">
        <p14:creationId xmlns:p14="http://schemas.microsoft.com/office/powerpoint/2010/main" val="1600258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8. 20160510Mn - Humpback</a:t>
            </a:r>
            <a:endParaRPr lang="en-US" dirty="0"/>
          </a:p>
        </p:txBody>
      </p:sp>
      <p:pic>
        <p:nvPicPr>
          <p:cNvPr id="3074" name="Picture 2" descr="I:\Stranding Network\Large Whale Entanglement Response\2016\20160510Mn\20160510_Marcos_WET_M18786_C_fr4790_LineOverFL_P.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4321" y="990600"/>
            <a:ext cx="8641079" cy="576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592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 20160510Mn</a:t>
            </a:r>
          </a:p>
        </p:txBody>
      </p:sp>
      <p:sp>
        <p:nvSpPr>
          <p:cNvPr id="3" name="Content Placeholder 2"/>
          <p:cNvSpPr>
            <a:spLocks noGrp="1"/>
          </p:cNvSpPr>
          <p:nvPr>
            <p:ph idx="1"/>
          </p:nvPr>
        </p:nvSpPr>
        <p:spPr/>
        <p:txBody>
          <a:bodyPr/>
          <a:lstStyle/>
          <a:p>
            <a:r>
              <a:rPr lang="en-US" dirty="0" smtClean="0"/>
              <a:t>Fishery: California commercial Dungeness crab</a:t>
            </a:r>
          </a:p>
          <a:p>
            <a:r>
              <a:rPr lang="en-US" dirty="0" smtClean="0"/>
              <a:t>Reported (by fisherman) in Monterey on 5/10/16</a:t>
            </a:r>
          </a:p>
          <a:p>
            <a:r>
              <a:rPr lang="en-US" dirty="0"/>
              <a:t>Reported as: heavy line from a crab pot system wrapped around both sides of the whale’s </a:t>
            </a:r>
            <a:r>
              <a:rPr lang="en-US" dirty="0" smtClean="0"/>
              <a:t>flukes, 3 large bullet buoys</a:t>
            </a:r>
          </a:p>
          <a:p>
            <a:r>
              <a:rPr lang="en-US" dirty="0" smtClean="0"/>
              <a:t>Fully disentangled by response team</a:t>
            </a:r>
          </a:p>
          <a:p>
            <a:endParaRPr lang="en-US" dirty="0"/>
          </a:p>
        </p:txBody>
      </p:sp>
    </p:spTree>
    <p:extLst>
      <p:ext uri="{BB962C8B-B14F-4D97-AF65-F5344CB8AC3E}">
        <p14:creationId xmlns:p14="http://schemas.microsoft.com/office/powerpoint/2010/main" val="629173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8. 20160510Mn</a:t>
            </a:r>
            <a:endParaRPr lang="en-US" dirty="0"/>
          </a:p>
        </p:txBody>
      </p:sp>
      <p:pic>
        <p:nvPicPr>
          <p:cNvPr id="2050" name="Picture 2" descr="I:\Stranding Network\Large Whale Entanglement Response\2016\20160510Mn\20160510_Benson_GP_M18786_MnUW_Fl_P.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r="6079" b="4970"/>
          <a:stretch/>
        </p:blipFill>
        <p:spPr bwMode="auto">
          <a:xfrm>
            <a:off x="163274" y="990600"/>
            <a:ext cx="8675926" cy="5852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933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 20160522Mn_2 - Humpback</a:t>
            </a:r>
            <a:endParaRPr lang="en-US" dirty="0"/>
          </a:p>
        </p:txBody>
      </p:sp>
      <p:sp>
        <p:nvSpPr>
          <p:cNvPr id="3" name="Content Placeholder 2"/>
          <p:cNvSpPr>
            <a:spLocks noGrp="1"/>
          </p:cNvSpPr>
          <p:nvPr>
            <p:ph idx="1"/>
          </p:nvPr>
        </p:nvSpPr>
        <p:spPr/>
        <p:txBody>
          <a:bodyPr/>
          <a:lstStyle/>
          <a:p>
            <a:endParaRPr lang="en-US" dirty="0"/>
          </a:p>
        </p:txBody>
      </p:sp>
      <p:pic>
        <p:nvPicPr>
          <p:cNvPr id="3074" name="Picture 2" descr="C:\Users\DAN~1.LAW\AppData\Local\Temp\20160522Mn_2_-KSpencer-5204.jpg"/>
          <p:cNvPicPr>
            <a:picLocks noChangeAspect="1" noChangeArrowheads="1"/>
          </p:cNvPicPr>
          <p:nvPr/>
        </p:nvPicPr>
        <p:blipFill rotWithShape="1">
          <a:blip r:embed="rId2">
            <a:extLst>
              <a:ext uri="{28A0092B-C50C-407E-A947-70E740481C1C}">
                <a14:useLocalDpi xmlns:a14="http://schemas.microsoft.com/office/drawing/2010/main" val="0"/>
              </a:ext>
            </a:extLst>
          </a:blip>
          <a:srcRect l="7726" r="13361" b="8538"/>
          <a:stretch/>
        </p:blipFill>
        <p:spPr bwMode="auto">
          <a:xfrm>
            <a:off x="0" y="1752600"/>
            <a:ext cx="9168668" cy="39319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965991" y="5351343"/>
            <a:ext cx="3236014" cy="369332"/>
          </a:xfrm>
          <a:prstGeom prst="rect">
            <a:avLst/>
          </a:prstGeom>
        </p:spPr>
        <p:txBody>
          <a:bodyPr wrap="none">
            <a:spAutoFit/>
          </a:bodyPr>
          <a:lstStyle/>
          <a:p>
            <a:r>
              <a:rPr lang="en-US">
                <a:solidFill>
                  <a:schemeClr val="bg1"/>
                </a:solidFill>
              </a:rPr>
              <a:t>NOAA MMHSRP Permit #: 18786</a:t>
            </a:r>
            <a:endParaRPr lang="en-US" dirty="0">
              <a:solidFill>
                <a:schemeClr val="bg1"/>
              </a:solidFill>
            </a:endParaRPr>
          </a:p>
        </p:txBody>
      </p:sp>
    </p:spTree>
    <p:extLst>
      <p:ext uri="{BB962C8B-B14F-4D97-AF65-F5344CB8AC3E}">
        <p14:creationId xmlns:p14="http://schemas.microsoft.com/office/powerpoint/2010/main" val="380615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 20150516Mn - Humpback</a:t>
            </a:r>
            <a:endParaRPr lang="en-US" dirty="0"/>
          </a:p>
        </p:txBody>
      </p:sp>
      <p:pic>
        <p:nvPicPr>
          <p:cNvPr id="16386" name="Picture 2" descr="I:\Stranding Network\Large Whale Entanglement Response\2015\20150516 Mn Channel Islands\unnamed2.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1430" t="22805" r="12042" b="11381"/>
          <a:stretch/>
        </p:blipFill>
        <p:spPr bwMode="auto">
          <a:xfrm>
            <a:off x="76200" y="1676400"/>
            <a:ext cx="8931340" cy="51206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71526" y="6389608"/>
            <a:ext cx="3236014" cy="369332"/>
          </a:xfrm>
          <a:prstGeom prst="rect">
            <a:avLst/>
          </a:prstGeom>
          <a:noFill/>
        </p:spPr>
        <p:txBody>
          <a:bodyPr wrap="none" rtlCol="0">
            <a:spAutoFit/>
          </a:bodyPr>
          <a:lstStyle/>
          <a:p>
            <a:r>
              <a:rPr lang="en-US" dirty="0" smtClean="0">
                <a:solidFill>
                  <a:schemeClr val="bg1"/>
                </a:solidFill>
              </a:rPr>
              <a:t>NOAA MMHSRP Permit #: 18786</a:t>
            </a:r>
            <a:endParaRPr lang="en-US" dirty="0">
              <a:solidFill>
                <a:schemeClr val="bg1"/>
              </a:solidFill>
            </a:endParaRPr>
          </a:p>
        </p:txBody>
      </p:sp>
    </p:spTree>
    <p:extLst>
      <p:ext uri="{BB962C8B-B14F-4D97-AF65-F5344CB8AC3E}">
        <p14:creationId xmlns:p14="http://schemas.microsoft.com/office/powerpoint/2010/main" val="32618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 20160522Mn_2</a:t>
            </a:r>
          </a:p>
        </p:txBody>
      </p:sp>
      <p:sp>
        <p:nvSpPr>
          <p:cNvPr id="3" name="Content Placeholder 2"/>
          <p:cNvSpPr>
            <a:spLocks noGrp="1"/>
          </p:cNvSpPr>
          <p:nvPr>
            <p:ph idx="1"/>
          </p:nvPr>
        </p:nvSpPr>
        <p:spPr/>
        <p:txBody>
          <a:bodyPr>
            <a:normAutofit/>
          </a:bodyPr>
          <a:lstStyle/>
          <a:p>
            <a:r>
              <a:rPr lang="en-US" dirty="0" smtClean="0"/>
              <a:t>Fishery: reported as “crab pot”</a:t>
            </a:r>
          </a:p>
          <a:p>
            <a:r>
              <a:rPr lang="en-US" dirty="0" smtClean="0"/>
              <a:t>Reported in Monterey on 5/22/16</a:t>
            </a:r>
          </a:p>
          <a:p>
            <a:r>
              <a:rPr lang="en-US" dirty="0" smtClean="0"/>
              <a:t>Reported as: Blue </a:t>
            </a:r>
            <a:r>
              <a:rPr lang="en-US" dirty="0"/>
              <a:t>line comes out of the right </a:t>
            </a:r>
            <a:r>
              <a:rPr lang="en-US" dirty="0" smtClean="0"/>
              <a:t>corner </a:t>
            </a:r>
            <a:r>
              <a:rPr lang="en-US" dirty="0"/>
              <a:t>of mouth, down right side of boy, 4 buoys total; </a:t>
            </a:r>
            <a:r>
              <a:rPr lang="en-US" dirty="0" err="1"/>
              <a:t>resighting</a:t>
            </a:r>
            <a:r>
              <a:rPr lang="en-US" dirty="0"/>
              <a:t> comment: 100 feet of blue line, 3/4 to 1 inch line, trailing behind whale, believed to originate from mouth; 4 buoys, 3 orange, 1 </a:t>
            </a:r>
            <a:r>
              <a:rPr lang="en-US" dirty="0" smtClean="0"/>
              <a:t>white</a:t>
            </a:r>
            <a:endParaRPr lang="en-US" dirty="0"/>
          </a:p>
        </p:txBody>
      </p:sp>
    </p:spTree>
    <p:extLst>
      <p:ext uri="{BB962C8B-B14F-4D97-AF65-F5344CB8AC3E}">
        <p14:creationId xmlns:p14="http://schemas.microsoft.com/office/powerpoint/2010/main" val="3623803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843" y="76200"/>
            <a:ext cx="8229600" cy="1143000"/>
          </a:xfrm>
        </p:spPr>
        <p:txBody>
          <a:bodyPr/>
          <a:lstStyle/>
          <a:p>
            <a:r>
              <a:rPr lang="en-US" dirty="0" smtClean="0"/>
              <a:t>9. 20160522Mn_2</a:t>
            </a:r>
            <a:endParaRPr lang="en-US" dirty="0"/>
          </a:p>
        </p:txBody>
      </p:sp>
      <p:sp>
        <p:nvSpPr>
          <p:cNvPr id="3" name="Content Placeholder 2"/>
          <p:cNvSpPr>
            <a:spLocks noGrp="1"/>
          </p:cNvSpPr>
          <p:nvPr>
            <p:ph idx="1"/>
          </p:nvPr>
        </p:nvSpPr>
        <p:spPr/>
        <p:txBody>
          <a:bodyPr/>
          <a:lstStyle/>
          <a:p>
            <a:endParaRPr lang="en-US" dirty="0"/>
          </a:p>
        </p:txBody>
      </p:sp>
      <p:pic>
        <p:nvPicPr>
          <p:cNvPr id="4098" name="Picture 2" descr="C:\Users\DAN~1.LAW\AppData\Local\Temp\20160522Mn_2_IMG_103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394" t="10568" b="19659"/>
          <a:stretch/>
        </p:blipFill>
        <p:spPr bwMode="auto">
          <a:xfrm>
            <a:off x="591086" y="1219200"/>
            <a:ext cx="7867114" cy="55778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029200" y="6455330"/>
            <a:ext cx="3236014" cy="369332"/>
          </a:xfrm>
          <a:prstGeom prst="rect">
            <a:avLst/>
          </a:prstGeom>
        </p:spPr>
        <p:txBody>
          <a:bodyPr wrap="none">
            <a:spAutoFit/>
          </a:bodyPr>
          <a:lstStyle/>
          <a:p>
            <a:r>
              <a:rPr lang="en-US">
                <a:solidFill>
                  <a:schemeClr val="bg1"/>
                </a:solidFill>
              </a:rPr>
              <a:t>NOAA MMHSRP Permit #: 18786</a:t>
            </a:r>
            <a:endParaRPr lang="en-US" dirty="0">
              <a:solidFill>
                <a:schemeClr val="bg1"/>
              </a:solidFill>
            </a:endParaRPr>
          </a:p>
        </p:txBody>
      </p:sp>
    </p:spTree>
    <p:extLst>
      <p:ext uri="{BB962C8B-B14F-4D97-AF65-F5344CB8AC3E}">
        <p14:creationId xmlns:p14="http://schemas.microsoft.com/office/powerpoint/2010/main" val="1211032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52400"/>
            <a:ext cx="8229600" cy="1143000"/>
          </a:xfrm>
        </p:spPr>
        <p:txBody>
          <a:bodyPr/>
          <a:lstStyle/>
          <a:p>
            <a:r>
              <a:rPr lang="en-US" dirty="0" smtClean="0"/>
              <a:t>9. 20160522Mn_2</a:t>
            </a:r>
            <a:endParaRPr lang="en-US" dirty="0"/>
          </a:p>
        </p:txBody>
      </p:sp>
      <p:pic>
        <p:nvPicPr>
          <p:cNvPr id="1026" name="Picture 2" descr="I:\Stranding Network\Large Whale Entanglement Response\2016\20160522Mn_2\20160524Mn-R1\20160524_IFoulks-sketch.jpe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6434" b="18998"/>
          <a:stretch/>
        </p:blipFill>
        <p:spPr bwMode="auto">
          <a:xfrm>
            <a:off x="436741" y="990600"/>
            <a:ext cx="8250059" cy="58521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876800" y="6473428"/>
            <a:ext cx="3236014" cy="369332"/>
          </a:xfrm>
          <a:prstGeom prst="rect">
            <a:avLst/>
          </a:prstGeom>
        </p:spPr>
        <p:txBody>
          <a:bodyPr wrap="none">
            <a:spAutoFit/>
          </a:bodyPr>
          <a:lstStyle/>
          <a:p>
            <a:r>
              <a:rPr lang="en-US" dirty="0"/>
              <a:t>NOAA MMHSRP Permit #: 18786</a:t>
            </a:r>
          </a:p>
        </p:txBody>
      </p:sp>
    </p:spTree>
    <p:extLst>
      <p:ext uri="{BB962C8B-B14F-4D97-AF65-F5344CB8AC3E}">
        <p14:creationId xmlns:p14="http://schemas.microsoft.com/office/powerpoint/2010/main" val="1188217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10. </a:t>
            </a:r>
            <a:r>
              <a:rPr lang="en-US" dirty="0" smtClean="0"/>
              <a:t>20160626Bm - Blue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0049" y="1066799"/>
            <a:ext cx="4055251" cy="5407001"/>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2451" y="1062036"/>
            <a:ext cx="4063998" cy="5418665"/>
          </a:xfrm>
          <a:prstGeom prst="rect">
            <a:avLst/>
          </a:prstGeom>
        </p:spPr>
      </p:pic>
      <p:sp>
        <p:nvSpPr>
          <p:cNvPr id="7" name="Rectangle 6"/>
          <p:cNvSpPr/>
          <p:nvPr/>
        </p:nvSpPr>
        <p:spPr>
          <a:xfrm>
            <a:off x="5395611" y="6111369"/>
            <a:ext cx="3236014" cy="369332"/>
          </a:xfrm>
          <a:prstGeom prst="rect">
            <a:avLst/>
          </a:prstGeom>
        </p:spPr>
        <p:txBody>
          <a:bodyPr wrap="none">
            <a:spAutoFit/>
          </a:bodyPr>
          <a:lstStyle/>
          <a:p>
            <a:r>
              <a:rPr lang="en-US" dirty="0">
                <a:solidFill>
                  <a:schemeClr val="bg1"/>
                </a:solidFill>
              </a:rPr>
              <a:t>NOAA MMHSRP Permit #: 18786</a:t>
            </a:r>
          </a:p>
        </p:txBody>
      </p:sp>
      <p:sp>
        <p:nvSpPr>
          <p:cNvPr id="8" name="Rectangle 7"/>
          <p:cNvSpPr/>
          <p:nvPr/>
        </p:nvSpPr>
        <p:spPr>
          <a:xfrm>
            <a:off x="1096874" y="6111369"/>
            <a:ext cx="3236014" cy="369332"/>
          </a:xfrm>
          <a:prstGeom prst="rect">
            <a:avLst/>
          </a:prstGeom>
        </p:spPr>
        <p:txBody>
          <a:bodyPr wrap="none">
            <a:spAutoFit/>
          </a:bodyPr>
          <a:lstStyle/>
          <a:p>
            <a:r>
              <a:rPr lang="en-US" dirty="0">
                <a:solidFill>
                  <a:schemeClr val="bg1"/>
                </a:solidFill>
              </a:rPr>
              <a:t>NOAA MMHSRP Permit #: 18786</a:t>
            </a:r>
          </a:p>
        </p:txBody>
      </p:sp>
    </p:spTree>
    <p:extLst>
      <p:ext uri="{BB962C8B-B14F-4D97-AF65-F5344CB8AC3E}">
        <p14:creationId xmlns:p14="http://schemas.microsoft.com/office/powerpoint/2010/main" val="35320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20160626Bm</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9637" y="1786731"/>
            <a:ext cx="7324725" cy="4152900"/>
          </a:xfrm>
          <a:prstGeom prst="rect">
            <a:avLst/>
          </a:prstGeom>
        </p:spPr>
      </p:pic>
      <p:sp>
        <p:nvSpPr>
          <p:cNvPr id="5" name="TextBox 4"/>
          <p:cNvSpPr txBox="1"/>
          <p:nvPr/>
        </p:nvSpPr>
        <p:spPr>
          <a:xfrm>
            <a:off x="2813825" y="5939392"/>
            <a:ext cx="3516347" cy="369332"/>
          </a:xfrm>
          <a:prstGeom prst="rect">
            <a:avLst/>
          </a:prstGeom>
          <a:noFill/>
        </p:spPr>
        <p:txBody>
          <a:bodyPr wrap="none" rtlCol="0">
            <a:spAutoFit/>
          </a:bodyPr>
          <a:lstStyle/>
          <a:p>
            <a:r>
              <a:rPr lang="en-US" dirty="0" smtClean="0"/>
              <a:t>From entanglement response video</a:t>
            </a:r>
            <a:endParaRPr lang="en-US" dirty="0"/>
          </a:p>
        </p:txBody>
      </p:sp>
    </p:spTree>
    <p:extLst>
      <p:ext uri="{BB962C8B-B14F-4D97-AF65-F5344CB8AC3E}">
        <p14:creationId xmlns:p14="http://schemas.microsoft.com/office/powerpoint/2010/main" val="3866440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10. 20160626Bm</a:t>
            </a:r>
            <a:endParaRPr lang="en-US" dirty="0"/>
          </a:p>
        </p:txBody>
      </p:sp>
      <p:sp>
        <p:nvSpPr>
          <p:cNvPr id="3" name="Content Placeholder 2"/>
          <p:cNvSpPr>
            <a:spLocks noGrp="1"/>
          </p:cNvSpPr>
          <p:nvPr>
            <p:ph idx="1"/>
          </p:nvPr>
        </p:nvSpPr>
        <p:spPr>
          <a:xfrm>
            <a:off x="457200" y="990600"/>
            <a:ext cx="8229600" cy="5135563"/>
          </a:xfrm>
        </p:spPr>
        <p:txBody>
          <a:bodyPr>
            <a:normAutofit fontScale="85000" lnSpcReduction="20000"/>
          </a:bodyPr>
          <a:lstStyle/>
          <a:p>
            <a:r>
              <a:rPr lang="en-US" dirty="0" smtClean="0"/>
              <a:t>Blue whale</a:t>
            </a:r>
          </a:p>
          <a:p>
            <a:r>
              <a:rPr lang="en-US" dirty="0" smtClean="0"/>
              <a:t>Fishery: California commercial Dungeness crab</a:t>
            </a:r>
          </a:p>
          <a:p>
            <a:r>
              <a:rPr lang="en-US" dirty="0" smtClean="0"/>
              <a:t>Reported off San Diego 6/26/16, re-sighted off Dana Point 6/27/16</a:t>
            </a:r>
          </a:p>
          <a:p>
            <a:r>
              <a:rPr lang="en-US" dirty="0" smtClean="0"/>
              <a:t>From responders: the </a:t>
            </a:r>
            <a:r>
              <a:rPr lang="en-US" dirty="0"/>
              <a:t>entanglement comes from either the mouth or the pecs...I suspect the mouth as the line runs down both sides of the body and goes over the fluke then once it goes over the edge of the fluke it drops straight down to what we believe is the pot still on the line and then the line comes back up to the surface approx. 150 feet behind the whale with no gear at the surface except the buoys as lines come up from pot to buoys. </a:t>
            </a:r>
          </a:p>
        </p:txBody>
      </p:sp>
    </p:spTree>
    <p:extLst>
      <p:ext uri="{BB962C8B-B14F-4D97-AF65-F5344CB8AC3E}">
        <p14:creationId xmlns:p14="http://schemas.microsoft.com/office/powerpoint/2010/main" val="40609262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10. 20160626Bm</a:t>
            </a:r>
            <a:endParaRPr lang="en-US" dirty="0"/>
          </a:p>
        </p:txBody>
      </p:sp>
      <p:sp>
        <p:nvSpPr>
          <p:cNvPr id="5" name="TextBox 4"/>
          <p:cNvSpPr txBox="1"/>
          <p:nvPr/>
        </p:nvSpPr>
        <p:spPr>
          <a:xfrm>
            <a:off x="152400" y="1371600"/>
            <a:ext cx="8839200" cy="5016758"/>
          </a:xfrm>
          <a:prstGeom prst="rect">
            <a:avLst/>
          </a:prstGeom>
          <a:noFill/>
        </p:spPr>
        <p:txBody>
          <a:bodyPr wrap="square" rtlCol="0">
            <a:spAutoFit/>
          </a:bodyPr>
          <a:lstStyle/>
          <a:p>
            <a:r>
              <a:rPr lang="en-US" sz="2000" dirty="0" smtClean="0"/>
              <a:t>-Notes from gear owner: </a:t>
            </a:r>
          </a:p>
          <a:p>
            <a:pPr marL="342900" indent="-342900">
              <a:buFont typeface="Arial" panose="020B0604020202020204" pitchFamily="34" charset="0"/>
              <a:buChar char="•"/>
            </a:pPr>
            <a:r>
              <a:rPr lang="en-US" sz="2000" dirty="0" smtClean="0"/>
              <a:t>Doesn’t know which string of traps it might have come from as he had several scattered from Point </a:t>
            </a:r>
            <a:r>
              <a:rPr lang="en-US" sz="2000" dirty="0" err="1" smtClean="0"/>
              <a:t>Buchon</a:t>
            </a:r>
            <a:r>
              <a:rPr lang="en-US" sz="2000" dirty="0" smtClean="0"/>
              <a:t> to Point Pismo</a:t>
            </a:r>
          </a:p>
          <a:p>
            <a:pPr marL="342900" indent="-342900">
              <a:buFont typeface="Arial" panose="020B0604020202020204" pitchFamily="34" charset="0"/>
              <a:buChar char="•"/>
            </a:pPr>
            <a:r>
              <a:rPr lang="en-US" sz="2000" dirty="0" smtClean="0"/>
              <a:t>Gear ranging from 40 fathoms out to 68 fathoms.  He knows he lost a handful of traps from his gear, but again scattered throughout his gear.  He didn’t lose any traps until about the time salmon season started, and figures it was probably sometime in June if he had to guess.  He fished all the way until the close of the crab season.</a:t>
            </a:r>
          </a:p>
          <a:p>
            <a:pPr marL="342900" indent="-342900">
              <a:buFont typeface="Arial" panose="020B0604020202020204" pitchFamily="34" charset="0"/>
              <a:buChar char="•"/>
            </a:pPr>
            <a:r>
              <a:rPr lang="en-US" sz="2000" dirty="0" smtClean="0"/>
              <a:t>He mostly uses 25 fathom shots of line, although he does have some 15 fathom shots as well.  His approach would be to put out 2 shots out (50 fathoms) if he was fishing 40 fathoms, and 3 shots out (75 fathoms) if he was fishing 68 fathoms.  Generally, he maintains relatively tight gear (5-15 fathoms of scope) to minimize the hauling time necessary.  </a:t>
            </a:r>
          </a:p>
          <a:p>
            <a:pPr marL="342900" indent="-342900">
              <a:buFont typeface="Arial" panose="020B0604020202020204" pitchFamily="34" charset="0"/>
              <a:buChar char="•"/>
            </a:pPr>
            <a:r>
              <a:rPr lang="en-US" sz="2000" dirty="0" smtClean="0"/>
              <a:t>He uses 3/8ths blue steel line.  He uses 1 fathom line back to one trailer buoy.  He uses 2 leads on each 25 fathom shot, basically each spaced 1/3 the length of the line.  He uses a spliced loop to attach the leads. </a:t>
            </a:r>
            <a:endParaRPr lang="en-US" sz="2000" dirty="0"/>
          </a:p>
        </p:txBody>
      </p:sp>
    </p:spTree>
    <p:extLst>
      <p:ext uri="{BB962C8B-B14F-4D97-AF65-F5344CB8AC3E}">
        <p14:creationId xmlns:p14="http://schemas.microsoft.com/office/powerpoint/2010/main" val="2158654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20150516Mn</a:t>
            </a:r>
            <a:endParaRPr lang="en-US" dirty="0"/>
          </a:p>
        </p:txBody>
      </p:sp>
      <p:sp>
        <p:nvSpPr>
          <p:cNvPr id="3" name="Content Placeholder 2"/>
          <p:cNvSpPr>
            <a:spLocks noGrp="1"/>
          </p:cNvSpPr>
          <p:nvPr>
            <p:ph idx="1"/>
          </p:nvPr>
        </p:nvSpPr>
        <p:spPr/>
        <p:txBody>
          <a:bodyPr/>
          <a:lstStyle/>
          <a:p>
            <a:r>
              <a:rPr lang="en-US" dirty="0" smtClean="0"/>
              <a:t>Fishery: California commercial Dungeness crab</a:t>
            </a:r>
          </a:p>
          <a:p>
            <a:r>
              <a:rPr lang="en-US" dirty="0" smtClean="0"/>
              <a:t>Line coming down both sides of body from the head; one small white bullet buoy and larger turquoise green/orange buoy</a:t>
            </a:r>
            <a:endParaRPr lang="en-US" dirty="0"/>
          </a:p>
          <a:p>
            <a:r>
              <a:rPr lang="en-US" dirty="0" smtClean="0"/>
              <a:t>Reported 5/16 in Santa Barbara</a:t>
            </a:r>
          </a:p>
          <a:p>
            <a:r>
              <a:rPr lang="en-US" dirty="0" smtClean="0"/>
              <a:t>From gear owner: gear set </a:t>
            </a:r>
            <a:r>
              <a:rPr lang="en-US" dirty="0"/>
              <a:t>Pt </a:t>
            </a:r>
            <a:r>
              <a:rPr lang="en-US" dirty="0" err="1"/>
              <a:t>Buchon</a:t>
            </a:r>
            <a:r>
              <a:rPr lang="en-US" dirty="0"/>
              <a:t> - </a:t>
            </a:r>
            <a:r>
              <a:rPr lang="en-US" dirty="0" err="1"/>
              <a:t>Piedras</a:t>
            </a:r>
            <a:r>
              <a:rPr lang="en-US" dirty="0"/>
              <a:t> </a:t>
            </a:r>
            <a:r>
              <a:rPr lang="en-US" dirty="0" err="1"/>
              <a:t>Blancas</a:t>
            </a:r>
            <a:r>
              <a:rPr lang="en-US" dirty="0"/>
              <a:t> in about 60-70 </a:t>
            </a:r>
            <a:r>
              <a:rPr lang="en-US" dirty="0" smtClean="0"/>
              <a:t>fathom</a:t>
            </a:r>
          </a:p>
          <a:p>
            <a:r>
              <a:rPr lang="en-US" dirty="0" smtClean="0"/>
              <a:t>Whale traveled approximately 150 nm</a:t>
            </a:r>
            <a:endParaRPr lang="en-US" dirty="0"/>
          </a:p>
        </p:txBody>
      </p:sp>
    </p:spTree>
    <p:extLst>
      <p:ext uri="{BB962C8B-B14F-4D97-AF65-F5344CB8AC3E}">
        <p14:creationId xmlns:p14="http://schemas.microsoft.com/office/powerpoint/2010/main" val="1726323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2. 20150516Mn - Humpback</a:t>
            </a:r>
            <a:endParaRPr lang="en-US" dirty="0"/>
          </a:p>
        </p:txBody>
      </p:sp>
      <p:pic>
        <p:nvPicPr>
          <p:cNvPr id="15362" name="Picture 2" descr="I:\Stranding Network\Large Whale Entanglement Response\2015\20150516 Mn Channel Islands\F01A1194.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8777" r="13880" b="22400"/>
          <a:stretch/>
        </p:blipFill>
        <p:spPr bwMode="auto">
          <a:xfrm>
            <a:off x="347546" y="1219200"/>
            <a:ext cx="8339254" cy="55778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4000" y="6324600"/>
            <a:ext cx="3236014" cy="369332"/>
          </a:xfrm>
          <a:prstGeom prst="rect">
            <a:avLst/>
          </a:prstGeom>
          <a:noFill/>
        </p:spPr>
        <p:txBody>
          <a:bodyPr wrap="none" rtlCol="0">
            <a:spAutoFit/>
          </a:bodyPr>
          <a:lstStyle/>
          <a:p>
            <a:r>
              <a:rPr lang="en-US" dirty="0" smtClean="0">
                <a:solidFill>
                  <a:schemeClr val="bg1"/>
                </a:solidFill>
              </a:rPr>
              <a:t>NOAA MMHSRP Permit #: 18786</a:t>
            </a:r>
            <a:endParaRPr lang="en-US" dirty="0">
              <a:solidFill>
                <a:schemeClr val="bg1"/>
              </a:solidFill>
            </a:endParaRPr>
          </a:p>
        </p:txBody>
      </p:sp>
    </p:spTree>
    <p:extLst>
      <p:ext uri="{BB962C8B-B14F-4D97-AF65-F5344CB8AC3E}">
        <p14:creationId xmlns:p14="http://schemas.microsoft.com/office/powerpoint/2010/main" val="3224464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386" y="0"/>
            <a:ext cx="8229600" cy="1143000"/>
          </a:xfrm>
        </p:spPr>
        <p:txBody>
          <a:bodyPr/>
          <a:lstStyle/>
          <a:p>
            <a:r>
              <a:rPr lang="en-US" dirty="0" smtClean="0"/>
              <a:t>2. 20150516Mn</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C:\Users\DAN~1.LAW\AppData\Local\Temp\20150516Mn_unnamed2-1.jpg"/>
          <p:cNvPicPr>
            <a:picLocks noChangeAspect="1" noChangeArrowheads="1"/>
          </p:cNvPicPr>
          <p:nvPr/>
        </p:nvPicPr>
        <p:blipFill rotWithShape="1">
          <a:blip r:embed="rId2">
            <a:extLst>
              <a:ext uri="{28A0092B-C50C-407E-A947-70E740481C1C}">
                <a14:useLocalDpi xmlns:a14="http://schemas.microsoft.com/office/drawing/2010/main" val="0"/>
              </a:ext>
            </a:extLst>
          </a:blip>
          <a:srcRect l="16364" t="13068" r="11818" b="16704"/>
          <a:stretch/>
        </p:blipFill>
        <p:spPr bwMode="auto">
          <a:xfrm>
            <a:off x="154772" y="1066800"/>
            <a:ext cx="8836828" cy="57607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71526" y="6389608"/>
            <a:ext cx="3236014" cy="369332"/>
          </a:xfrm>
          <a:prstGeom prst="rect">
            <a:avLst/>
          </a:prstGeom>
          <a:noFill/>
        </p:spPr>
        <p:txBody>
          <a:bodyPr wrap="none" rtlCol="0">
            <a:spAutoFit/>
          </a:bodyPr>
          <a:lstStyle/>
          <a:p>
            <a:r>
              <a:rPr lang="en-US" dirty="0" smtClean="0">
                <a:solidFill>
                  <a:schemeClr val="bg1"/>
                </a:solidFill>
              </a:rPr>
              <a:t>NOAA MMHSRP Permit #: 18786</a:t>
            </a:r>
            <a:endParaRPr lang="en-US" dirty="0">
              <a:solidFill>
                <a:schemeClr val="bg1"/>
              </a:solidFill>
            </a:endParaRPr>
          </a:p>
        </p:txBody>
      </p:sp>
    </p:spTree>
    <p:extLst>
      <p:ext uri="{BB962C8B-B14F-4D97-AF65-F5344CB8AC3E}">
        <p14:creationId xmlns:p14="http://schemas.microsoft.com/office/powerpoint/2010/main" val="1859132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09"/>
            <a:ext cx="8229600" cy="1143000"/>
          </a:xfrm>
        </p:spPr>
        <p:txBody>
          <a:bodyPr/>
          <a:lstStyle/>
          <a:p>
            <a:r>
              <a:rPr lang="en-US" dirty="0" smtClean="0"/>
              <a:t>3. 20150625Mn - Humpback</a:t>
            </a:r>
            <a:endParaRPr lang="en-US" dirty="0"/>
          </a:p>
        </p:txBody>
      </p:sp>
      <p:pic>
        <p:nvPicPr>
          <p:cNvPr id="14338" name="Picture 2" descr="I:\Stranding Network\Large Whale Entanglement Response\2015\20150625 Mn Monterey\unnamed.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r="7756" b="15360"/>
          <a:stretch/>
        </p:blipFill>
        <p:spPr bwMode="auto">
          <a:xfrm>
            <a:off x="27699" y="1295400"/>
            <a:ext cx="9118356" cy="55778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71526" y="6389608"/>
            <a:ext cx="3236014" cy="369332"/>
          </a:xfrm>
          <a:prstGeom prst="rect">
            <a:avLst/>
          </a:prstGeom>
          <a:noFill/>
        </p:spPr>
        <p:txBody>
          <a:bodyPr wrap="none" rtlCol="0">
            <a:spAutoFit/>
          </a:bodyPr>
          <a:lstStyle/>
          <a:p>
            <a:r>
              <a:rPr lang="en-US" dirty="0" smtClean="0">
                <a:solidFill>
                  <a:schemeClr val="bg1"/>
                </a:solidFill>
              </a:rPr>
              <a:t>NOAA MMHSRP Permit #: 18786</a:t>
            </a:r>
            <a:endParaRPr lang="en-US" dirty="0">
              <a:solidFill>
                <a:schemeClr val="bg1"/>
              </a:solidFill>
            </a:endParaRPr>
          </a:p>
        </p:txBody>
      </p:sp>
    </p:spTree>
    <p:extLst>
      <p:ext uri="{BB962C8B-B14F-4D97-AF65-F5344CB8AC3E}">
        <p14:creationId xmlns:p14="http://schemas.microsoft.com/office/powerpoint/2010/main" val="2132175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20150625Mn</a:t>
            </a:r>
            <a:endParaRPr lang="en-US" dirty="0"/>
          </a:p>
        </p:txBody>
      </p:sp>
      <p:sp>
        <p:nvSpPr>
          <p:cNvPr id="3" name="Content Placeholder 2"/>
          <p:cNvSpPr>
            <a:spLocks noGrp="1"/>
          </p:cNvSpPr>
          <p:nvPr>
            <p:ph idx="1"/>
          </p:nvPr>
        </p:nvSpPr>
        <p:spPr/>
        <p:txBody>
          <a:bodyPr/>
          <a:lstStyle/>
          <a:p>
            <a:r>
              <a:rPr lang="en-US" dirty="0" smtClean="0"/>
              <a:t>Fishery: California commercial Dungeness crab</a:t>
            </a:r>
          </a:p>
          <a:p>
            <a:r>
              <a:rPr lang="en-US" dirty="0" smtClean="0"/>
              <a:t>Reported in Monterey</a:t>
            </a:r>
          </a:p>
          <a:p>
            <a:r>
              <a:rPr lang="en-US" dirty="0" smtClean="0"/>
              <a:t>From gear owner: set </a:t>
            </a:r>
            <a:r>
              <a:rPr lang="en-US" dirty="0"/>
              <a:t>gear in April just outside of the Santa Cruz MPA, set gear in 40 fathoms with 15 fathoms of scope, line was 2 </a:t>
            </a:r>
            <a:r>
              <a:rPr lang="en-US" dirty="0" smtClean="0"/>
              <a:t>x 20 </a:t>
            </a:r>
            <a:r>
              <a:rPr lang="en-US" dirty="0"/>
              <a:t>fathoms shots of line with leads every 40 </a:t>
            </a:r>
            <a:r>
              <a:rPr lang="en-US" dirty="0" err="1"/>
              <a:t>ft</a:t>
            </a:r>
            <a:r>
              <a:rPr lang="en-US" dirty="0"/>
              <a:t>, 18 </a:t>
            </a:r>
            <a:r>
              <a:rPr lang="en-US" dirty="0" err="1"/>
              <a:t>ft</a:t>
            </a:r>
            <a:r>
              <a:rPr lang="en-US" dirty="0"/>
              <a:t> of line to trailer buoy</a:t>
            </a:r>
          </a:p>
        </p:txBody>
      </p:sp>
    </p:spTree>
    <p:extLst>
      <p:ext uri="{BB962C8B-B14F-4D97-AF65-F5344CB8AC3E}">
        <p14:creationId xmlns:p14="http://schemas.microsoft.com/office/powerpoint/2010/main" val="286579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55"/>
            <a:ext cx="8229600" cy="1143000"/>
          </a:xfrm>
        </p:spPr>
        <p:txBody>
          <a:bodyPr/>
          <a:lstStyle/>
          <a:p>
            <a:r>
              <a:rPr lang="en-US" dirty="0" smtClean="0"/>
              <a:t>3. 20150625Mn Recovered Gear </a:t>
            </a:r>
            <a:endParaRPr lang="en-US" dirty="0"/>
          </a:p>
        </p:txBody>
      </p:sp>
      <p:pic>
        <p:nvPicPr>
          <p:cNvPr id="13315" name="Picture 3" descr="I:\Stranding Network\Large Whale Entanglement Response\2015\20150625 Mn Monterey\07172016 resight\2015JULY24_BUOY_line_ (2).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21887" r="3854"/>
          <a:stretch/>
        </p:blipFill>
        <p:spPr bwMode="auto">
          <a:xfrm>
            <a:off x="152389" y="1295399"/>
            <a:ext cx="8853956" cy="53949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71526" y="6389608"/>
            <a:ext cx="3236014" cy="369332"/>
          </a:xfrm>
          <a:prstGeom prst="rect">
            <a:avLst/>
          </a:prstGeom>
          <a:noFill/>
        </p:spPr>
        <p:txBody>
          <a:bodyPr wrap="none" rtlCol="0">
            <a:spAutoFit/>
          </a:bodyPr>
          <a:lstStyle/>
          <a:p>
            <a:r>
              <a:rPr lang="en-US" dirty="0" smtClean="0">
                <a:solidFill>
                  <a:schemeClr val="bg1"/>
                </a:solidFill>
              </a:rPr>
              <a:t>NOAA MMHSRP Permit #: 18786</a:t>
            </a:r>
            <a:endParaRPr lang="en-US" dirty="0">
              <a:solidFill>
                <a:schemeClr val="bg1"/>
              </a:solidFill>
            </a:endParaRPr>
          </a:p>
        </p:txBody>
      </p:sp>
      <p:sp>
        <p:nvSpPr>
          <p:cNvPr id="3" name="TextBox 2"/>
          <p:cNvSpPr txBox="1"/>
          <p:nvPr/>
        </p:nvSpPr>
        <p:spPr>
          <a:xfrm>
            <a:off x="1752600" y="1981200"/>
            <a:ext cx="2405595" cy="307777"/>
          </a:xfrm>
          <a:prstGeom prst="rect">
            <a:avLst/>
          </a:prstGeom>
          <a:noFill/>
        </p:spPr>
        <p:txBody>
          <a:bodyPr wrap="none" rtlCol="0">
            <a:spAutoFit/>
          </a:bodyPr>
          <a:lstStyle/>
          <a:p>
            <a:r>
              <a:rPr lang="en-US" sz="1400" dirty="0" smtClean="0"/>
              <a:t>NOAA satellite telemetry buoy</a:t>
            </a:r>
            <a:endParaRPr lang="en-US" sz="1400" dirty="0"/>
          </a:p>
        </p:txBody>
      </p:sp>
    </p:spTree>
    <p:extLst>
      <p:ext uri="{BB962C8B-B14F-4D97-AF65-F5344CB8AC3E}">
        <p14:creationId xmlns:p14="http://schemas.microsoft.com/office/powerpoint/2010/main" val="28711406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524</TotalTime>
  <Words>1217</Words>
  <Application>Microsoft Office PowerPoint</Application>
  <PresentationFormat>On-screen Show (4:3)</PresentationFormat>
  <Paragraphs>112</Paragraphs>
  <Slides>36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Office Theme</vt:lpstr>
      <vt:lpstr>1. 20150217Mn – Humpback</vt:lpstr>
      <vt:lpstr>1. 20150217Mn</vt:lpstr>
      <vt:lpstr>2. 20150516Mn - Humpback</vt:lpstr>
      <vt:lpstr>2. 20150516Mn</vt:lpstr>
      <vt:lpstr>2. 20150516Mn - Humpback</vt:lpstr>
      <vt:lpstr>2. 20150516Mn</vt:lpstr>
      <vt:lpstr>3. 20150625Mn - Humpback</vt:lpstr>
      <vt:lpstr>3. 20150625Mn</vt:lpstr>
      <vt:lpstr>3. 20150625Mn Recovered Gear </vt:lpstr>
      <vt:lpstr>3. 20150625Mn Recovered Gear </vt:lpstr>
      <vt:lpstr>4. 20150926Mn - Humpback</vt:lpstr>
      <vt:lpstr>4. 20150926Mn</vt:lpstr>
      <vt:lpstr>5. 20151025Mn - Humpback</vt:lpstr>
      <vt:lpstr>5. 20151025Mn</vt:lpstr>
      <vt:lpstr>6. 20160416Mn - Humpback</vt:lpstr>
      <vt:lpstr>6. 20160416Mn</vt:lpstr>
      <vt:lpstr>6. 20160416Mn</vt:lpstr>
      <vt:lpstr>6. 20160416Mn</vt:lpstr>
      <vt:lpstr>6. 20160416Mn</vt:lpstr>
      <vt:lpstr>6. 20160416Mn</vt:lpstr>
      <vt:lpstr>7. 20160420Mn_3 – Humpback</vt:lpstr>
      <vt:lpstr>7. 20160420Mn_3</vt:lpstr>
      <vt:lpstr>PowerPoint Presentation</vt:lpstr>
      <vt:lpstr>7. 20160420Mn_3 Recovered Gear</vt:lpstr>
      <vt:lpstr>7. 20160420Mn_3 – happy ending</vt:lpstr>
      <vt:lpstr>8. 20160510Mn - Humpback</vt:lpstr>
      <vt:lpstr>8. 20160510Mn</vt:lpstr>
      <vt:lpstr>8. 20160510Mn</vt:lpstr>
      <vt:lpstr>9. 20160522Mn_2 - Humpback</vt:lpstr>
      <vt:lpstr>9. 20160522Mn_2</vt:lpstr>
      <vt:lpstr>9. 20160522Mn_2</vt:lpstr>
      <vt:lpstr>9. 20160522Mn_2</vt:lpstr>
      <vt:lpstr>10. 20160626Bm - Blue</vt:lpstr>
      <vt:lpstr>10. 20160626Bm</vt:lpstr>
      <vt:lpstr>10. 20160626Bm</vt:lpstr>
      <vt:lpstr>10. 20160626Bm</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20160522Mn_2</dc:title>
  <dc:creator>Dan D. Lawson</dc:creator>
  <cp:lastModifiedBy>Thom Kincheloe</cp:lastModifiedBy>
  <cp:revision>44</cp:revision>
  <dcterms:created xsi:type="dcterms:W3CDTF">2016-07-11T20:54:02Z</dcterms:created>
  <dcterms:modified xsi:type="dcterms:W3CDTF">2017-03-31T16:51:35Z</dcterms:modified>
</cp:coreProperties>
</file>